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257" r:id="rId3"/>
    <p:sldId id="268" r:id="rId4"/>
    <p:sldId id="269" r:id="rId5"/>
    <p:sldId id="270" r:id="rId6"/>
    <p:sldId id="271" r:id="rId7"/>
    <p:sldId id="272" r:id="rId8"/>
    <p:sldId id="273" r:id="rId9"/>
    <p:sldId id="274" r:id="rId10"/>
    <p:sldId id="275" r:id="rId11"/>
    <p:sldId id="284" r:id="rId12"/>
    <p:sldId id="285" r:id="rId13"/>
    <p:sldId id="297" r:id="rId14"/>
    <p:sldId id="298" r:id="rId15"/>
    <p:sldId id="279" r:id="rId16"/>
    <p:sldId id="299" r:id="rId17"/>
    <p:sldId id="300" r:id="rId18"/>
    <p:sldId id="295" r:id="rId19"/>
    <p:sldId id="280" r:id="rId20"/>
    <p:sldId id="276" r:id="rId21"/>
    <p:sldId id="281" r:id="rId22"/>
    <p:sldId id="262" r:id="rId23"/>
    <p:sldId id="263" r:id="rId24"/>
    <p:sldId id="264" r:id="rId25"/>
    <p:sldId id="265" r:id="rId26"/>
    <p:sldId id="266" r:id="rId27"/>
    <p:sldId id="267" r:id="rId28"/>
    <p:sldId id="287" r:id="rId29"/>
    <p:sldId id="288" r:id="rId30"/>
    <p:sldId id="290" r:id="rId31"/>
    <p:sldId id="291" r:id="rId32"/>
    <p:sldId id="292" r:id="rId33"/>
    <p:sldId id="293" r:id="rId34"/>
    <p:sldId id="294" r:id="rId35"/>
    <p:sldId id="282" r:id="rId36"/>
    <p:sldId id="28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8" autoAdjust="0"/>
    <p:restoredTop sz="94556"/>
  </p:normalViewPr>
  <p:slideViewPr>
    <p:cSldViewPr snapToGrid="0">
      <p:cViewPr varScale="1">
        <p:scale>
          <a:sx n="109" d="100"/>
          <a:sy n="109" d="100"/>
        </p:scale>
        <p:origin x="6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ABC88-31E0-4A1E-BCC8-788D57287010}" type="datetimeFigureOut">
              <a:rPr lang="en-GB" smtClean="0"/>
              <a:t>09/10/2020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C7477-D387-4F03-BED2-9244B97E0852}" type="slidenum">
              <a:rPr lang="en-GB" smtClean="0"/>
              <a:t>‹#›</a:t>
            </a:fld>
            <a:endParaRPr lang="en-GB"/>
          </a:p>
        </p:txBody>
      </p:sp>
    </p:spTree>
    <p:extLst>
      <p:ext uri="{BB962C8B-B14F-4D97-AF65-F5344CB8AC3E}">
        <p14:creationId xmlns:p14="http://schemas.microsoft.com/office/powerpoint/2010/main" val="240837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01675" y="4414838"/>
            <a:ext cx="5607050" cy="4184650"/>
          </a:xfrm>
          <a:prstGeom prst="rect">
            <a:avLst/>
          </a:prstGeom>
        </p:spPr>
        <p:txBody>
          <a:bodyPr spcFirstLastPara="1" wrap="square" lIns="89775" tIns="44875" rIns="89775" bIns="44875" anchor="t" anchorCtr="0">
            <a:noAutofit/>
          </a:bodyPr>
          <a:lstStyle/>
          <a:p>
            <a:pPr marL="0" lvl="0" indent="0" algn="l" rtl="0">
              <a:spcBef>
                <a:spcPts val="360"/>
              </a:spcBef>
              <a:spcAft>
                <a:spcPts val="0"/>
              </a:spcAft>
              <a:buNone/>
            </a:pPr>
            <a:endParaRPr/>
          </a:p>
        </p:txBody>
      </p:sp>
      <p:sp>
        <p:nvSpPr>
          <p:cNvPr id="84" name="Google Shape;84;p1: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27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701675" y="4414838"/>
            <a:ext cx="5607050" cy="4184650"/>
          </a:xfrm>
          <a:prstGeom prst="rect">
            <a:avLst/>
          </a:prstGeom>
        </p:spPr>
        <p:txBody>
          <a:bodyPr spcFirstLastPara="1" wrap="square" lIns="89775" tIns="44875" rIns="89775" bIns="44875" anchor="t" anchorCtr="0">
            <a:noAutofit/>
          </a:bodyPr>
          <a:lstStyle/>
          <a:p>
            <a:pPr marL="0" lvl="0" indent="0" algn="l" rtl="0">
              <a:spcBef>
                <a:spcPts val="360"/>
              </a:spcBef>
              <a:spcAft>
                <a:spcPts val="0"/>
              </a:spcAft>
              <a:buNone/>
            </a:pPr>
            <a:endParaRPr/>
          </a:p>
        </p:txBody>
      </p:sp>
      <p:sp>
        <p:nvSpPr>
          <p:cNvPr id="107" name="Google Shape;107;p4: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94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701675" y="4414838"/>
            <a:ext cx="5607050" cy="4184650"/>
          </a:xfrm>
          <a:prstGeom prst="rect">
            <a:avLst/>
          </a:prstGeom>
        </p:spPr>
        <p:txBody>
          <a:bodyPr spcFirstLastPara="1" wrap="square" lIns="89775" tIns="44875" rIns="89775" bIns="44875" anchor="t" anchorCtr="0">
            <a:noAutofit/>
          </a:bodyPr>
          <a:lstStyle/>
          <a:p>
            <a:pPr marL="0" lvl="0" indent="0" algn="l" rtl="0">
              <a:spcBef>
                <a:spcPts val="360"/>
              </a:spcBef>
              <a:spcAft>
                <a:spcPts val="0"/>
              </a:spcAft>
              <a:buNone/>
            </a:pPr>
            <a:endParaRPr/>
          </a:p>
        </p:txBody>
      </p:sp>
      <p:sp>
        <p:nvSpPr>
          <p:cNvPr id="113" name="Google Shape;113;p5: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15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701675" y="4414838"/>
            <a:ext cx="5607050" cy="4184650"/>
          </a:xfrm>
          <a:prstGeom prst="rect">
            <a:avLst/>
          </a:prstGeom>
        </p:spPr>
        <p:txBody>
          <a:bodyPr spcFirstLastPara="1" wrap="square" lIns="89775" tIns="44875" rIns="89775" bIns="44875" anchor="t" anchorCtr="0">
            <a:noAutofit/>
          </a:bodyPr>
          <a:lstStyle/>
          <a:p>
            <a:pPr marL="0" lvl="0" indent="0" algn="l" rtl="0">
              <a:spcBef>
                <a:spcPts val="360"/>
              </a:spcBef>
              <a:spcAft>
                <a:spcPts val="0"/>
              </a:spcAft>
              <a:buNone/>
            </a:pPr>
            <a:endParaRPr/>
          </a:p>
        </p:txBody>
      </p:sp>
      <p:sp>
        <p:nvSpPr>
          <p:cNvPr id="132" name="Google Shape;132;p8: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47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418d62099_0_0: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418d62099_0_0:notes"/>
          <p:cNvSpPr txBox="1">
            <a:spLocks noGrp="1"/>
          </p:cNvSpPr>
          <p:nvPr>
            <p:ph type="body" idx="1"/>
          </p:nvPr>
        </p:nvSpPr>
        <p:spPr>
          <a:xfrm>
            <a:off x="701675" y="4414838"/>
            <a:ext cx="5607000" cy="4184700"/>
          </a:xfrm>
          <a:prstGeom prst="rect">
            <a:avLst/>
          </a:prstGeom>
        </p:spPr>
        <p:txBody>
          <a:bodyPr spcFirstLastPara="1" wrap="square" lIns="89775" tIns="44875" rIns="89775" bIns="44875" anchor="t" anchorCtr="0">
            <a:noAutofit/>
          </a:bodyPr>
          <a:lstStyle/>
          <a:p>
            <a:pPr marL="0" lvl="0" indent="0" algn="l" rtl="0">
              <a:spcBef>
                <a:spcPts val="360"/>
              </a:spcBef>
              <a:spcAft>
                <a:spcPts val="0"/>
              </a:spcAft>
              <a:buNone/>
            </a:pPr>
            <a:endParaRPr/>
          </a:p>
        </p:txBody>
      </p:sp>
      <p:sp>
        <p:nvSpPr>
          <p:cNvPr id="195" name="Google Shape;195;g9418d62099_0_0:notes"/>
          <p:cNvSpPr txBox="1">
            <a:spLocks noGrp="1"/>
          </p:cNvSpPr>
          <p:nvPr>
            <p:ph type="sldNum" idx="12"/>
          </p:nvPr>
        </p:nvSpPr>
        <p:spPr>
          <a:xfrm>
            <a:off x="3970338" y="8829675"/>
            <a:ext cx="3038400" cy="465000"/>
          </a:xfrm>
          <a:prstGeom prst="rect">
            <a:avLst/>
          </a:prstGeom>
        </p:spPr>
        <p:txBody>
          <a:bodyPr spcFirstLastPara="1" wrap="square" lIns="89775" tIns="44875" rIns="89775" bIns="4487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extLst>
      <p:ext uri="{BB962C8B-B14F-4D97-AF65-F5344CB8AC3E}">
        <p14:creationId xmlns:p14="http://schemas.microsoft.com/office/powerpoint/2010/main" val="11632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701675" y="4414838"/>
            <a:ext cx="5607050" cy="4184650"/>
          </a:xfrm>
          <a:prstGeom prst="rect">
            <a:avLst/>
          </a:prstGeom>
        </p:spPr>
        <p:txBody>
          <a:bodyPr spcFirstLastPara="1" wrap="square" lIns="89775" tIns="44875" rIns="89775" bIns="44875" anchor="t" anchorCtr="0">
            <a:noAutofit/>
          </a:bodyPr>
          <a:lstStyle/>
          <a:p>
            <a:pPr marL="0" lvl="0" indent="0" algn="l" rtl="0">
              <a:spcBef>
                <a:spcPts val="360"/>
              </a:spcBef>
              <a:spcAft>
                <a:spcPts val="0"/>
              </a:spcAft>
              <a:buNone/>
            </a:pPr>
            <a:endParaRPr/>
          </a:p>
        </p:txBody>
      </p:sp>
      <p:sp>
        <p:nvSpPr>
          <p:cNvPr id="175" name="Google Shape;175;p15: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63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701675" y="4414838"/>
            <a:ext cx="5607050" cy="4184650"/>
          </a:xfrm>
          <a:prstGeom prst="rect">
            <a:avLst/>
          </a:prstGeom>
        </p:spPr>
        <p:txBody>
          <a:bodyPr spcFirstLastPara="1" wrap="square" lIns="89775" tIns="44875" rIns="89775" bIns="44875" anchor="t" anchorCtr="0">
            <a:noAutofit/>
          </a:bodyPr>
          <a:lstStyle/>
          <a:p>
            <a:pPr marL="0" lvl="0" indent="0" algn="l" rtl="0">
              <a:spcBef>
                <a:spcPts val="360"/>
              </a:spcBef>
              <a:spcAft>
                <a:spcPts val="0"/>
              </a:spcAft>
              <a:buNone/>
            </a:pPr>
            <a:endParaRPr/>
          </a:p>
        </p:txBody>
      </p:sp>
      <p:sp>
        <p:nvSpPr>
          <p:cNvPr id="209" name="Google Shape;209;p18:notes"/>
          <p:cNvSpPr>
            <a:spLocks noGrp="1" noRot="1" noChangeAspect="1"/>
          </p:cNvSpPr>
          <p:nvPr>
            <p:ph type="sldImg" idx="2"/>
          </p:nvPr>
        </p:nvSpPr>
        <p:spPr>
          <a:xfrm>
            <a:off x="406400" y="695325"/>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2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E64106-E1A4-42A8-9C6E-7AEC8798B1DB}" type="slidenum">
              <a:rPr lang="en-GB" smtClean="0"/>
              <a:t>21</a:t>
            </a:fld>
            <a:endParaRPr lang="en-GB"/>
          </a:p>
        </p:txBody>
      </p:sp>
    </p:spTree>
    <p:extLst>
      <p:ext uri="{BB962C8B-B14F-4D97-AF65-F5344CB8AC3E}">
        <p14:creationId xmlns:p14="http://schemas.microsoft.com/office/powerpoint/2010/main" val="399702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E850C0-8E90-4751-894E-514C78FCFB48}"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4161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850C0-8E90-4751-894E-514C78FCFB48}"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331206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850C0-8E90-4751-894E-514C78FCFB48}"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312224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sp>
        <p:nvSpPr>
          <p:cNvPr id="16" name="Google Shape;16;p21"/>
          <p:cNvSpPr/>
          <p:nvPr/>
        </p:nvSpPr>
        <p:spPr>
          <a:xfrm>
            <a:off x="0" y="0"/>
            <a:ext cx="12192000" cy="4781550"/>
          </a:xfrm>
          <a:prstGeom prst="rect">
            <a:avLst/>
          </a:prstGeom>
          <a:solidFill>
            <a:srgbClr val="1B176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21"/>
          <p:cNvPicPr preferRelativeResize="0"/>
          <p:nvPr/>
        </p:nvPicPr>
        <p:blipFill rotWithShape="1">
          <a:blip r:embed="rId2">
            <a:alphaModFix/>
          </a:blip>
          <a:srcRect/>
          <a:stretch/>
        </p:blipFill>
        <p:spPr>
          <a:xfrm>
            <a:off x="2825750" y="5092700"/>
            <a:ext cx="1546225" cy="1765300"/>
          </a:xfrm>
          <a:prstGeom prst="rect">
            <a:avLst/>
          </a:prstGeom>
          <a:noFill/>
          <a:ln>
            <a:noFill/>
          </a:ln>
        </p:spPr>
      </p:pic>
      <p:pic>
        <p:nvPicPr>
          <p:cNvPr id="18" name="Google Shape;18;p21"/>
          <p:cNvPicPr preferRelativeResize="0"/>
          <p:nvPr/>
        </p:nvPicPr>
        <p:blipFill rotWithShape="1">
          <a:blip r:embed="rId3">
            <a:alphaModFix/>
          </a:blip>
          <a:srcRect l="12800" t="12800"/>
          <a:stretch/>
        </p:blipFill>
        <p:spPr>
          <a:xfrm>
            <a:off x="0" y="0"/>
            <a:ext cx="5949950" cy="6824663"/>
          </a:xfrm>
          <a:prstGeom prst="rect">
            <a:avLst/>
          </a:prstGeom>
          <a:noFill/>
          <a:ln>
            <a:noFill/>
          </a:ln>
        </p:spPr>
      </p:pic>
      <p:sp>
        <p:nvSpPr>
          <p:cNvPr id="19" name="Google Shape;19;p21"/>
          <p:cNvSpPr/>
          <p:nvPr/>
        </p:nvSpPr>
        <p:spPr>
          <a:xfrm>
            <a:off x="0" y="4781550"/>
            <a:ext cx="12192000" cy="20764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48152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1"/>
          <p:cNvSpPr/>
          <p:nvPr/>
        </p:nvSpPr>
        <p:spPr>
          <a:xfrm>
            <a:off x="0" y="0"/>
            <a:ext cx="12192000" cy="4781550"/>
          </a:xfrm>
          <a:prstGeom prst="rect">
            <a:avLst/>
          </a:prstGeom>
          <a:solidFill>
            <a:srgbClr val="1B176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21"/>
          <p:cNvPicPr preferRelativeResize="0"/>
          <p:nvPr/>
        </p:nvPicPr>
        <p:blipFill rotWithShape="1">
          <a:blip r:embed="rId2">
            <a:alphaModFix/>
          </a:blip>
          <a:srcRect/>
          <a:stretch/>
        </p:blipFill>
        <p:spPr>
          <a:xfrm>
            <a:off x="2825750" y="5092700"/>
            <a:ext cx="1546225" cy="1765300"/>
          </a:xfrm>
          <a:prstGeom prst="rect">
            <a:avLst/>
          </a:prstGeom>
          <a:noFill/>
          <a:ln>
            <a:noFill/>
          </a:ln>
        </p:spPr>
      </p:pic>
      <p:pic>
        <p:nvPicPr>
          <p:cNvPr id="18" name="Google Shape;18;p21"/>
          <p:cNvPicPr preferRelativeResize="0"/>
          <p:nvPr/>
        </p:nvPicPr>
        <p:blipFill rotWithShape="1">
          <a:blip r:embed="rId3">
            <a:alphaModFix/>
          </a:blip>
          <a:srcRect l="12800" t="12800"/>
          <a:stretch/>
        </p:blipFill>
        <p:spPr>
          <a:xfrm>
            <a:off x="0" y="0"/>
            <a:ext cx="5949950" cy="6824663"/>
          </a:xfrm>
          <a:prstGeom prst="rect">
            <a:avLst/>
          </a:prstGeom>
          <a:noFill/>
          <a:ln>
            <a:noFill/>
          </a:ln>
        </p:spPr>
      </p:pic>
      <p:sp>
        <p:nvSpPr>
          <p:cNvPr id="19" name="Google Shape;19;p21"/>
          <p:cNvSpPr/>
          <p:nvPr/>
        </p:nvSpPr>
        <p:spPr>
          <a:xfrm>
            <a:off x="0" y="4781550"/>
            <a:ext cx="12192000" cy="20764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9205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22"/>
          <p:cNvSpPr/>
          <p:nvPr/>
        </p:nvSpPr>
        <p:spPr>
          <a:xfrm>
            <a:off x="0" y="0"/>
            <a:ext cx="12192000" cy="720725"/>
          </a:xfrm>
          <a:prstGeom prst="rect">
            <a:avLst/>
          </a:prstGeom>
          <a:solidFill>
            <a:srgbClr val="1B176C"/>
          </a:solidFill>
          <a:ln w="12700" cap="flat" cmpd="sng">
            <a:solidFill>
              <a:srgbClr val="1A18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 name="Google Shape;22;p22" descr="A close up of a sign&#10;&#10;Description generated with very high confidence"/>
          <p:cNvPicPr preferRelativeResize="0"/>
          <p:nvPr/>
        </p:nvPicPr>
        <p:blipFill rotWithShape="1">
          <a:blip r:embed="rId2">
            <a:alphaModFix/>
          </a:blip>
          <a:srcRect/>
          <a:stretch/>
        </p:blipFill>
        <p:spPr>
          <a:xfrm>
            <a:off x="11604625" y="42863"/>
            <a:ext cx="566738" cy="649287"/>
          </a:xfrm>
          <a:prstGeom prst="rect">
            <a:avLst/>
          </a:prstGeom>
          <a:noFill/>
          <a:ln>
            <a:noFill/>
          </a:ln>
        </p:spPr>
      </p:pic>
      <p:sp>
        <p:nvSpPr>
          <p:cNvPr id="23" name="Google Shape;23;p22"/>
          <p:cNvSpPr txBox="1">
            <a:spLocks noGrp="1"/>
          </p:cNvSpPr>
          <p:nvPr>
            <p:ph type="body" idx="1"/>
          </p:nvPr>
        </p:nvSpPr>
        <p:spPr>
          <a:xfrm>
            <a:off x="72570" y="870856"/>
            <a:ext cx="12042000" cy="5987143"/>
          </a:xfrm>
          <a:prstGeom prst="rect">
            <a:avLst/>
          </a:prstGeom>
          <a:noFill/>
          <a:ln>
            <a:noFill/>
          </a:ln>
        </p:spPr>
        <p:txBody>
          <a:bodyPr spcFirstLastPara="1" wrap="square" lIns="91425" tIns="45700" rIns="91425" bIns="45700" anchor="t" anchorCtr="0">
            <a:normAutofit/>
          </a:bodyPr>
          <a:lstStyle>
            <a:lvl1pPr marL="457200" lvl="0" indent="-406400" algn="just">
              <a:lnSpc>
                <a:spcPct val="114000"/>
              </a:lnSpc>
              <a:spcBef>
                <a:spcPts val="1000"/>
              </a:spcBef>
              <a:spcAft>
                <a:spcPts val="0"/>
              </a:spcAft>
              <a:buClr>
                <a:srgbClr val="1B176C"/>
              </a:buClr>
              <a:buSzPts val="2800"/>
              <a:buChar char="•"/>
              <a:defRPr sz="2800" b="0" cap="none">
                <a:solidFill>
                  <a:srgbClr val="1B176C"/>
                </a:solidFill>
                <a:latin typeface="Gill Sans"/>
                <a:ea typeface="Gill Sans"/>
                <a:cs typeface="Gill Sans"/>
                <a:sym typeface="Gill Sans"/>
              </a:defRPr>
            </a:lvl1pPr>
            <a:lvl2pPr marL="914400" lvl="1" indent="-406400" algn="just">
              <a:lnSpc>
                <a:spcPct val="114000"/>
              </a:lnSpc>
              <a:spcBef>
                <a:spcPts val="500"/>
              </a:spcBef>
              <a:spcAft>
                <a:spcPts val="0"/>
              </a:spcAft>
              <a:buClr>
                <a:srgbClr val="1B176C"/>
              </a:buClr>
              <a:buSzPts val="2800"/>
              <a:buChar char="•"/>
              <a:defRPr sz="2800" b="0" cap="none">
                <a:solidFill>
                  <a:srgbClr val="1B176C"/>
                </a:solidFill>
                <a:latin typeface="Gill Sans"/>
                <a:ea typeface="Gill Sans"/>
                <a:cs typeface="Gill Sans"/>
                <a:sym typeface="Gill Sans"/>
              </a:defRPr>
            </a:lvl2pPr>
            <a:lvl3pPr marL="1371600" lvl="2" indent="-406400" algn="just">
              <a:lnSpc>
                <a:spcPct val="114000"/>
              </a:lnSpc>
              <a:spcBef>
                <a:spcPts val="500"/>
              </a:spcBef>
              <a:spcAft>
                <a:spcPts val="0"/>
              </a:spcAft>
              <a:buClr>
                <a:srgbClr val="1B176C"/>
              </a:buClr>
              <a:buSzPts val="2800"/>
              <a:buChar char="•"/>
              <a:defRPr sz="2800" b="0" cap="none">
                <a:solidFill>
                  <a:srgbClr val="1B176C"/>
                </a:solidFill>
                <a:latin typeface="Gill Sans"/>
                <a:ea typeface="Gill Sans"/>
                <a:cs typeface="Gill Sans"/>
                <a:sym typeface="Gill Sans"/>
              </a:defRPr>
            </a:lvl3pPr>
            <a:lvl4pPr marL="1828800" lvl="3" indent="-406400" algn="just">
              <a:lnSpc>
                <a:spcPct val="114000"/>
              </a:lnSpc>
              <a:spcBef>
                <a:spcPts val="500"/>
              </a:spcBef>
              <a:spcAft>
                <a:spcPts val="0"/>
              </a:spcAft>
              <a:buClr>
                <a:srgbClr val="1B176C"/>
              </a:buClr>
              <a:buSzPts val="2800"/>
              <a:buChar char="•"/>
              <a:defRPr sz="2800" b="0" cap="none">
                <a:solidFill>
                  <a:srgbClr val="1B176C"/>
                </a:solidFill>
                <a:latin typeface="Gill Sans"/>
                <a:ea typeface="Gill Sans"/>
                <a:cs typeface="Gill Sans"/>
                <a:sym typeface="Gill Sans"/>
              </a:defRPr>
            </a:lvl4pPr>
            <a:lvl5pPr marL="2286000" lvl="4" indent="-406400" algn="just">
              <a:lnSpc>
                <a:spcPct val="114000"/>
              </a:lnSpc>
              <a:spcBef>
                <a:spcPts val="500"/>
              </a:spcBef>
              <a:spcAft>
                <a:spcPts val="0"/>
              </a:spcAft>
              <a:buClr>
                <a:srgbClr val="1B176C"/>
              </a:buClr>
              <a:buSzPts val="2800"/>
              <a:buChar char="•"/>
              <a:defRPr sz="2800" b="0" cap="none">
                <a:solidFill>
                  <a:srgbClr val="1B176C"/>
                </a:solidFill>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title"/>
          </p:nvPr>
        </p:nvSpPr>
        <p:spPr>
          <a:xfrm>
            <a:off x="72569" y="1"/>
            <a:ext cx="11520000" cy="72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b="1">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51320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7058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374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25561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23544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0812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850C0-8E90-4751-894E-514C78FCFB48}"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3426381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 name="Google Shape;58;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91170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5" name="Google Shape;65;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1151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2" name="Google Shape;72;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8528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8" name="Google Shape;78;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3409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E850C0-8E90-4751-894E-514C78FCFB48}"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273373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E850C0-8E90-4751-894E-514C78FCFB48}"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2321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E850C0-8E90-4751-894E-514C78FCFB48}" type="datetimeFigureOut">
              <a:rPr lang="en-GB" smtClean="0"/>
              <a:t>09/10/2020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86802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E850C0-8E90-4751-894E-514C78FCFB48}" type="datetimeFigureOut">
              <a:rPr lang="en-GB" smtClean="0"/>
              <a:t>09/10/2020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338589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850C0-8E90-4751-894E-514C78FCFB48}" type="datetimeFigureOut">
              <a:rPr lang="en-GB" smtClean="0"/>
              <a:t>09/10/2020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243521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E850C0-8E90-4751-894E-514C78FCFB48}"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78113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E850C0-8E90-4751-894E-514C78FCFB48}"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BD1533-3029-4E53-A8D6-B84E4151F521}" type="slidenum">
              <a:rPr lang="en-GB" smtClean="0"/>
              <a:t>‹#›</a:t>
            </a:fld>
            <a:endParaRPr lang="en-GB"/>
          </a:p>
        </p:txBody>
      </p:sp>
    </p:spTree>
    <p:extLst>
      <p:ext uri="{BB962C8B-B14F-4D97-AF65-F5344CB8AC3E}">
        <p14:creationId xmlns:p14="http://schemas.microsoft.com/office/powerpoint/2010/main" val="44895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850C0-8E90-4751-894E-514C78FCFB48}" type="datetimeFigureOut">
              <a:rPr lang="en-GB" smtClean="0"/>
              <a:t>09/10/2020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D1533-3029-4E53-A8D6-B84E4151F521}" type="slidenum">
              <a:rPr lang="en-GB" smtClean="0"/>
              <a:t>‹#›</a:t>
            </a:fld>
            <a:endParaRPr lang="en-GB"/>
          </a:p>
        </p:txBody>
      </p:sp>
    </p:spTree>
    <p:extLst>
      <p:ext uri="{BB962C8B-B14F-4D97-AF65-F5344CB8AC3E}">
        <p14:creationId xmlns:p14="http://schemas.microsoft.com/office/powerpoint/2010/main" val="2462786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7480192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k.cooney.319@johnfisherschool.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hatcareerlive.co.uk/london/who-will-be-there?ViewAll=1"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hyperlink" Target="https://www.getingofar.gov.uk/" TargetMode="External"/><Relationship Id="rId13" Type="http://schemas.openxmlformats.org/officeDocument/2006/relationships/hyperlink" Target="https://www.notgoingtouni.co.uk/apprenticeships" TargetMode="External"/><Relationship Id="rId3" Type="http://schemas.openxmlformats.org/officeDocument/2006/relationships/hyperlink" Target="http://amazingapprenticeships.com/resources/which-complete-guide-to-higher-and-degree-apprenticeships/" TargetMode="External"/><Relationship Id="rId7" Type="http://schemas.openxmlformats.org/officeDocument/2006/relationships/hyperlink" Target="https://www.thetechpartnership.com/recruit-and-train/tig-apprenticeships/" TargetMode="External"/><Relationship Id="rId12" Type="http://schemas.openxmlformats.org/officeDocument/2006/relationships/hyperlink" Target="http://www.studentladder.co.uk/School-Leaver-Programmes/school-leaver-programmes.html" TargetMode="External"/><Relationship Id="rId2" Type="http://schemas.openxmlformats.org/officeDocument/2006/relationships/hyperlink" Target="https://www.ucas.com/file/120301/download?token=DPdwJ0EV" TargetMode="External"/><Relationship Id="rId1" Type="http://schemas.openxmlformats.org/officeDocument/2006/relationships/slideLayout" Target="../slideLayouts/slideLayout14.xml"/><Relationship Id="rId6" Type="http://schemas.openxmlformats.org/officeDocument/2006/relationships/hyperlink" Target="http://www.allaboutschoolleavers.co.uk/" TargetMode="External"/><Relationship Id="rId11" Type="http://schemas.openxmlformats.org/officeDocument/2006/relationships/hyperlink" Target="https://www.prospects.ac.uk/" TargetMode="External"/><Relationship Id="rId5" Type="http://schemas.openxmlformats.org/officeDocument/2006/relationships/hyperlink" Target="https://www.milkround.com/school-leavers" TargetMode="External"/><Relationship Id="rId10" Type="http://schemas.openxmlformats.org/officeDocument/2006/relationships/hyperlink" Target="http://www.apprenticeshipguide.co.uk/" TargetMode="External"/><Relationship Id="rId4" Type="http://schemas.openxmlformats.org/officeDocument/2006/relationships/hyperlink" Target="https://www.gov.uk/government/publications/higher-and-degree-apprenticeships" TargetMode="External"/><Relationship Id="rId9" Type="http://schemas.openxmlformats.org/officeDocument/2006/relationships/hyperlink" Target="https://www.getmyfirstjob.co.u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M.Webb@johnfisherschool.org" TargetMode="External"/><Relationship Id="rId2" Type="http://schemas.openxmlformats.org/officeDocument/2006/relationships/hyperlink" Target="mailto:b.woolford@johnfisherschool.org" TargetMode="External"/><Relationship Id="rId1" Type="http://schemas.openxmlformats.org/officeDocument/2006/relationships/slideLayout" Target="../slideLayouts/slideLayout14.xml"/><Relationship Id="rId4" Type="http://schemas.openxmlformats.org/officeDocument/2006/relationships/hyperlink" Target="mailto:k.cooney@johnfisherschoo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p:nvPr/>
        </p:nvSpPr>
        <p:spPr>
          <a:xfrm>
            <a:off x="0" y="-1"/>
            <a:ext cx="12192000" cy="5473521"/>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Year 13 Information Evening </a:t>
            </a:r>
            <a:endParaRPr sz="4000" b="1" i="0" u="none" strike="noStrike" cap="none" dirty="0">
              <a:solidFill>
                <a:schemeClr val="lt1"/>
              </a:solidFill>
              <a:latin typeface="Arial"/>
              <a:ea typeface="Arial"/>
              <a:cs typeface="Arial"/>
              <a:sym typeface="Arial"/>
            </a:endParaRPr>
          </a:p>
          <a:p>
            <a:pPr marL="0" marR="0" lvl="0" indent="0" algn="ctr" rtl="0">
              <a:lnSpc>
                <a:spcPct val="150000"/>
              </a:lnSpc>
              <a:spcBef>
                <a:spcPts val="0"/>
              </a:spcBef>
              <a:spcAft>
                <a:spcPts val="0"/>
              </a:spcAft>
              <a:buClr>
                <a:schemeClr val="dk1"/>
              </a:buClr>
              <a:buSzPts val="4000"/>
              <a:buFont typeface="Arial"/>
              <a:buNone/>
            </a:pPr>
            <a:endParaRPr sz="4000" b="1" i="0" u="none" strike="noStrike" cap="none" dirty="0">
              <a:solidFill>
                <a:schemeClr val="lt1"/>
              </a:solidFill>
              <a:latin typeface="Arial"/>
              <a:ea typeface="Arial"/>
              <a:cs typeface="Arial"/>
              <a:sym typeface="Arial"/>
            </a:endParaRPr>
          </a:p>
        </p:txBody>
      </p:sp>
      <p:grpSp>
        <p:nvGrpSpPr>
          <p:cNvPr id="87" name="Google Shape;87;p1"/>
          <p:cNvGrpSpPr/>
          <p:nvPr/>
        </p:nvGrpSpPr>
        <p:grpSpPr>
          <a:xfrm>
            <a:off x="3432175" y="5349875"/>
            <a:ext cx="5338763" cy="1079500"/>
            <a:chOff x="2401832" y="5349875"/>
            <a:chExt cx="5338715" cy="1080000"/>
          </a:xfrm>
        </p:grpSpPr>
        <p:pic>
          <p:nvPicPr>
            <p:cNvPr id="88" name="Google Shape;88;p1" descr="A close up of a sign&#10;&#10;Description generated with high confidence"/>
            <p:cNvPicPr preferRelativeResize="0"/>
            <p:nvPr/>
          </p:nvPicPr>
          <p:blipFill rotWithShape="1">
            <a:blip r:embed="rId3">
              <a:alphaModFix/>
            </a:blip>
            <a:srcRect/>
            <a:stretch/>
          </p:blipFill>
          <p:spPr>
            <a:xfrm>
              <a:off x="2401832" y="5349875"/>
              <a:ext cx="946715" cy="1080000"/>
            </a:xfrm>
            <a:prstGeom prst="rect">
              <a:avLst/>
            </a:prstGeom>
            <a:noFill/>
            <a:ln>
              <a:noFill/>
            </a:ln>
          </p:spPr>
        </p:pic>
        <p:sp>
          <p:nvSpPr>
            <p:cNvPr id="89" name="Google Shape;89;p1"/>
            <p:cNvSpPr txBox="1"/>
            <p:nvPr/>
          </p:nvSpPr>
          <p:spPr>
            <a:xfrm>
              <a:off x="3347973" y="5607169"/>
              <a:ext cx="4392574" cy="58447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200" b="0" i="0" u="none" strike="noStrike" cap="small" dirty="0">
                  <a:solidFill>
                    <a:srgbClr val="1A186C"/>
                  </a:solidFill>
                  <a:latin typeface="Gill Sans"/>
                  <a:ea typeface="Gill Sans"/>
                  <a:cs typeface="Gill Sans"/>
                  <a:sym typeface="Gill Sans"/>
                </a:rPr>
                <a:t>The John Fisher School</a:t>
              </a:r>
              <a:endParaRPr dirty="0"/>
            </a:p>
          </p:txBody>
        </p:sp>
      </p:grpSp>
    </p:spTree>
    <p:extLst>
      <p:ext uri="{BB962C8B-B14F-4D97-AF65-F5344CB8AC3E}">
        <p14:creationId xmlns:p14="http://schemas.microsoft.com/office/powerpoint/2010/main" val="826049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body" idx="1"/>
          </p:nvPr>
        </p:nvSpPr>
        <p:spPr>
          <a:xfrm>
            <a:off x="72570" y="870856"/>
            <a:ext cx="11357430" cy="5050973"/>
          </a:xfrm>
          <a:prstGeom prst="rect">
            <a:avLst/>
          </a:prstGeom>
          <a:noFill/>
          <a:ln>
            <a:noFill/>
          </a:ln>
        </p:spPr>
        <p:txBody>
          <a:bodyPr spcFirstLastPara="1" wrap="square" lIns="91425" tIns="45700" rIns="91425" bIns="45700" anchor="t" anchorCtr="0">
            <a:normAutofit/>
          </a:bodyPr>
          <a:lstStyle/>
          <a:p>
            <a:pPr marL="228600" lvl="0" indent="-228600" algn="just" rtl="0">
              <a:lnSpc>
                <a:spcPct val="94000"/>
              </a:lnSpc>
              <a:spcBef>
                <a:spcPts val="0"/>
              </a:spcBef>
              <a:spcAft>
                <a:spcPts val="0"/>
              </a:spcAft>
              <a:buClr>
                <a:srgbClr val="1B176C"/>
              </a:buClr>
              <a:buSzPts val="1960"/>
              <a:buChar char="•"/>
            </a:pPr>
            <a:r>
              <a:rPr lang="en-GB" sz="1960" dirty="0"/>
              <a:t>The arrangements for the school have had to be updated as a response to Coronavirus pandemic.  In line with government guidelines, the school has put in place to minimise the mixing of students and to ensure social distancing can be maintained. This has resulted in a change to the Sixth Form school day as well as the spaces available to Sixth Form Students. </a:t>
            </a:r>
            <a:endParaRPr dirty="0"/>
          </a:p>
          <a:p>
            <a:pPr marL="228600" lvl="0" indent="-228600" algn="just" rtl="0">
              <a:lnSpc>
                <a:spcPct val="94000"/>
              </a:lnSpc>
              <a:spcBef>
                <a:spcPts val="1000"/>
              </a:spcBef>
              <a:spcAft>
                <a:spcPts val="0"/>
              </a:spcAft>
              <a:buClr>
                <a:srgbClr val="1B176C"/>
              </a:buClr>
              <a:buSzPts val="1960"/>
              <a:buChar char="•"/>
            </a:pPr>
            <a:r>
              <a:rPr lang="en-GB" sz="1960" b="1" dirty="0"/>
              <a:t>Entry point:</a:t>
            </a:r>
            <a:r>
              <a:rPr lang="en-GB" sz="1960" dirty="0"/>
              <a:t>  Students will enter the school site via the Pedestrian Gate</a:t>
            </a:r>
            <a:endParaRPr dirty="0"/>
          </a:p>
          <a:p>
            <a:pPr marL="228600" lvl="0" indent="-228600" algn="just" rtl="0">
              <a:lnSpc>
                <a:spcPct val="94000"/>
              </a:lnSpc>
              <a:spcBef>
                <a:spcPts val="1000"/>
              </a:spcBef>
              <a:spcAft>
                <a:spcPts val="0"/>
              </a:spcAft>
              <a:buClr>
                <a:srgbClr val="1B176C"/>
              </a:buClr>
              <a:buSzPts val="1960"/>
              <a:buChar char="•"/>
            </a:pPr>
            <a:r>
              <a:rPr lang="en-GB" sz="1960" b="1" dirty="0"/>
              <a:t>Holding area / play space:</a:t>
            </a:r>
            <a:r>
              <a:rPr lang="en-GB" sz="1960" dirty="0"/>
              <a:t> Students can spend break time in the Sixth Form Centre. </a:t>
            </a:r>
            <a:endParaRPr dirty="0"/>
          </a:p>
          <a:p>
            <a:pPr marL="228600" lvl="0" indent="-228600" algn="just" rtl="0">
              <a:lnSpc>
                <a:spcPct val="94000"/>
              </a:lnSpc>
              <a:spcBef>
                <a:spcPts val="1000"/>
              </a:spcBef>
              <a:spcAft>
                <a:spcPts val="0"/>
              </a:spcAft>
              <a:buClr>
                <a:srgbClr val="1B176C"/>
              </a:buClr>
              <a:buSzPts val="1960"/>
              <a:buChar char="•"/>
            </a:pPr>
            <a:r>
              <a:rPr lang="en-GB" sz="1960" b="1" dirty="0"/>
              <a:t>Lining up:</a:t>
            </a:r>
            <a:r>
              <a:rPr lang="en-GB" sz="1960" dirty="0"/>
              <a:t>  Year 13 Students will be asked to line up in their transition area outside the Sixth Form</a:t>
            </a:r>
            <a:endParaRPr dirty="0"/>
          </a:p>
          <a:p>
            <a:pPr marL="228600" lvl="0" indent="-228600" algn="just" rtl="0">
              <a:lnSpc>
                <a:spcPct val="94000"/>
              </a:lnSpc>
              <a:spcBef>
                <a:spcPts val="1000"/>
              </a:spcBef>
              <a:spcAft>
                <a:spcPts val="0"/>
              </a:spcAft>
              <a:buClr>
                <a:srgbClr val="1B176C"/>
              </a:buClr>
              <a:buSzPts val="1960"/>
              <a:buChar char="•"/>
            </a:pPr>
            <a:r>
              <a:rPr lang="en-GB" sz="1960" b="1" dirty="0"/>
              <a:t>Entry / Exit Point: </a:t>
            </a:r>
            <a:r>
              <a:rPr lang="en-GB" sz="1960" dirty="0"/>
              <a:t> Students will be asked to enter via the Back entrance of Founders </a:t>
            </a:r>
          </a:p>
          <a:p>
            <a:pPr marL="228600" lvl="0" indent="-228600" algn="just" rtl="0">
              <a:lnSpc>
                <a:spcPct val="94000"/>
              </a:lnSpc>
              <a:spcBef>
                <a:spcPts val="1000"/>
              </a:spcBef>
              <a:spcAft>
                <a:spcPts val="0"/>
              </a:spcAft>
              <a:buClr>
                <a:srgbClr val="1B176C"/>
              </a:buClr>
              <a:buSzPts val="1960"/>
              <a:buChar char="•"/>
            </a:pPr>
            <a:r>
              <a:rPr lang="en-GB" sz="1960" b="1" dirty="0"/>
              <a:t>Teaching Area:</a:t>
            </a:r>
            <a:r>
              <a:rPr lang="en-GB" sz="1960" dirty="0"/>
              <a:t>  All lessons will be timetabled in a either the Founders Block or Sixth Form Centre. </a:t>
            </a:r>
            <a:endParaRPr dirty="0"/>
          </a:p>
          <a:p>
            <a:pPr marL="228600" lvl="0" indent="-228600" algn="just" rtl="0">
              <a:lnSpc>
                <a:spcPct val="94000"/>
              </a:lnSpc>
              <a:spcBef>
                <a:spcPts val="1000"/>
              </a:spcBef>
              <a:spcAft>
                <a:spcPts val="0"/>
              </a:spcAft>
              <a:buClr>
                <a:srgbClr val="1B176C"/>
              </a:buClr>
              <a:buSzPts val="1960"/>
              <a:buChar char="•"/>
            </a:pPr>
            <a:r>
              <a:rPr lang="en-GB" sz="1960" b="1" dirty="0"/>
              <a:t>Dismissal time:</a:t>
            </a:r>
            <a:r>
              <a:rPr lang="en-GB" sz="1960" dirty="0"/>
              <a:t> 3.25pm (except on Wednesdays for those at Plough Lane - 3.25pm)  to reduce social contact outside of school. </a:t>
            </a:r>
            <a:endParaRPr dirty="0"/>
          </a:p>
          <a:p>
            <a:pPr marL="228600" lvl="0" indent="-228600" algn="just" rtl="0">
              <a:lnSpc>
                <a:spcPct val="94000"/>
              </a:lnSpc>
              <a:spcBef>
                <a:spcPts val="1000"/>
              </a:spcBef>
              <a:spcAft>
                <a:spcPts val="0"/>
              </a:spcAft>
              <a:buClr>
                <a:srgbClr val="1B176C"/>
              </a:buClr>
              <a:buSzPts val="1960"/>
              <a:buChar char="•"/>
            </a:pPr>
            <a:r>
              <a:rPr lang="en-GB" sz="1960" b="1" dirty="0"/>
              <a:t>Dismissal point:</a:t>
            </a:r>
            <a:r>
              <a:rPr lang="en-GB" sz="1960" dirty="0"/>
              <a:t>  Students will be asked to leave via the Pedestrian Gate</a:t>
            </a:r>
            <a:endParaRPr dirty="0"/>
          </a:p>
          <a:p>
            <a:pPr marL="0" lvl="0" indent="0" algn="just" rtl="0">
              <a:lnSpc>
                <a:spcPct val="94000"/>
              </a:lnSpc>
              <a:spcBef>
                <a:spcPts val="1000"/>
              </a:spcBef>
              <a:spcAft>
                <a:spcPts val="0"/>
              </a:spcAft>
              <a:buClr>
                <a:srgbClr val="1B176C"/>
              </a:buClr>
              <a:buSzPts val="1960"/>
              <a:buNone/>
            </a:pPr>
            <a:endParaRPr sz="1960" dirty="0"/>
          </a:p>
        </p:txBody>
      </p:sp>
      <p:sp>
        <p:nvSpPr>
          <p:cNvPr id="110" name="Google Shape;110;p4"/>
          <p:cNvSpPr txBox="1">
            <a:spLocks noGrp="1"/>
          </p:cNvSpPr>
          <p:nvPr>
            <p:ph type="title"/>
          </p:nvPr>
        </p:nvSpPr>
        <p:spPr>
          <a:xfrm>
            <a:off x="72569" y="1"/>
            <a:ext cx="11520000" cy="72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GB"/>
              <a:t>The School Day</a:t>
            </a:r>
            <a:endParaRPr/>
          </a:p>
        </p:txBody>
      </p:sp>
    </p:spTree>
    <p:extLst>
      <p:ext uri="{BB962C8B-B14F-4D97-AF65-F5344CB8AC3E}">
        <p14:creationId xmlns:p14="http://schemas.microsoft.com/office/powerpoint/2010/main" val="609618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72569" y="1"/>
            <a:ext cx="11520000" cy="72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GB"/>
              <a:t>The School Day</a:t>
            </a:r>
            <a:endParaRPr/>
          </a:p>
        </p:txBody>
      </p:sp>
      <p:graphicFrame>
        <p:nvGraphicFramePr>
          <p:cNvPr id="116" name="Google Shape;116;p5"/>
          <p:cNvGraphicFramePr/>
          <p:nvPr>
            <p:extLst>
              <p:ext uri="{D42A27DB-BD31-4B8C-83A1-F6EECF244321}">
                <p14:modId xmlns:p14="http://schemas.microsoft.com/office/powerpoint/2010/main" val="58377739"/>
              </p:ext>
            </p:extLst>
          </p:nvPr>
        </p:nvGraphicFramePr>
        <p:xfrm>
          <a:off x="496388" y="1316151"/>
          <a:ext cx="11096100" cy="2297900"/>
        </p:xfrm>
        <a:graphic>
          <a:graphicData uri="http://schemas.openxmlformats.org/drawingml/2006/table">
            <a:tbl>
              <a:tblPr>
                <a:noFill/>
              </a:tblPr>
              <a:tblGrid>
                <a:gridCol w="1232900">
                  <a:extLst>
                    <a:ext uri="{9D8B030D-6E8A-4147-A177-3AD203B41FA5}">
                      <a16:colId xmlns:a16="http://schemas.microsoft.com/office/drawing/2014/main" val="20000"/>
                    </a:ext>
                  </a:extLst>
                </a:gridCol>
                <a:gridCol w="1232900">
                  <a:extLst>
                    <a:ext uri="{9D8B030D-6E8A-4147-A177-3AD203B41FA5}">
                      <a16:colId xmlns:a16="http://schemas.microsoft.com/office/drawing/2014/main" val="20001"/>
                    </a:ext>
                  </a:extLst>
                </a:gridCol>
                <a:gridCol w="1232900">
                  <a:extLst>
                    <a:ext uri="{9D8B030D-6E8A-4147-A177-3AD203B41FA5}">
                      <a16:colId xmlns:a16="http://schemas.microsoft.com/office/drawing/2014/main" val="20002"/>
                    </a:ext>
                  </a:extLst>
                </a:gridCol>
                <a:gridCol w="1232900">
                  <a:extLst>
                    <a:ext uri="{9D8B030D-6E8A-4147-A177-3AD203B41FA5}">
                      <a16:colId xmlns:a16="http://schemas.microsoft.com/office/drawing/2014/main" val="20003"/>
                    </a:ext>
                  </a:extLst>
                </a:gridCol>
                <a:gridCol w="1232900">
                  <a:extLst>
                    <a:ext uri="{9D8B030D-6E8A-4147-A177-3AD203B41FA5}">
                      <a16:colId xmlns:a16="http://schemas.microsoft.com/office/drawing/2014/main" val="20004"/>
                    </a:ext>
                  </a:extLst>
                </a:gridCol>
                <a:gridCol w="1232900">
                  <a:extLst>
                    <a:ext uri="{9D8B030D-6E8A-4147-A177-3AD203B41FA5}">
                      <a16:colId xmlns:a16="http://schemas.microsoft.com/office/drawing/2014/main" val="20005"/>
                    </a:ext>
                  </a:extLst>
                </a:gridCol>
                <a:gridCol w="1232900">
                  <a:extLst>
                    <a:ext uri="{9D8B030D-6E8A-4147-A177-3AD203B41FA5}">
                      <a16:colId xmlns:a16="http://schemas.microsoft.com/office/drawing/2014/main" val="20006"/>
                    </a:ext>
                  </a:extLst>
                </a:gridCol>
                <a:gridCol w="1232900">
                  <a:extLst>
                    <a:ext uri="{9D8B030D-6E8A-4147-A177-3AD203B41FA5}">
                      <a16:colId xmlns:a16="http://schemas.microsoft.com/office/drawing/2014/main" val="20007"/>
                    </a:ext>
                  </a:extLst>
                </a:gridCol>
                <a:gridCol w="1232900">
                  <a:extLst>
                    <a:ext uri="{9D8B030D-6E8A-4147-A177-3AD203B41FA5}">
                      <a16:colId xmlns:a16="http://schemas.microsoft.com/office/drawing/2014/main" val="20008"/>
                    </a:ext>
                  </a:extLst>
                </a:gridCol>
              </a:tblGrid>
              <a:tr h="2297900">
                <a:tc>
                  <a:txBody>
                    <a:bodyPr/>
                    <a:lstStyle/>
                    <a:p>
                      <a:pPr marL="0" marR="0" lvl="0" indent="0" algn="ctr" rtl="0">
                        <a:lnSpc>
                          <a:spcPct val="115000"/>
                        </a:lnSpc>
                        <a:spcBef>
                          <a:spcPts val="0"/>
                        </a:spcBef>
                        <a:spcAft>
                          <a:spcPts val="0"/>
                        </a:spcAft>
                        <a:buNone/>
                      </a:pPr>
                      <a:r>
                        <a:rPr lang="en-GB" sz="2400" b="1" u="none" strike="noStrike" cap="none">
                          <a:solidFill>
                            <a:srgbClr val="000000"/>
                          </a:solidFill>
                          <a:latin typeface="Gill Sans"/>
                          <a:ea typeface="Gill Sans"/>
                          <a:cs typeface="Gill Sans"/>
                          <a:sym typeface="Gill Sans"/>
                        </a:rPr>
                        <a:t>Form</a:t>
                      </a:r>
                      <a:endParaRPr sz="2400" u="none" strike="noStrike" cap="none">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a:solidFill>
                            <a:srgbClr val="000000"/>
                          </a:solidFill>
                          <a:latin typeface="Gill Sans"/>
                          <a:ea typeface="Gill Sans"/>
                          <a:cs typeface="Gill Sans"/>
                          <a:sym typeface="Gill Sans"/>
                        </a:rPr>
                        <a:t>Until 9.05</a:t>
                      </a:r>
                      <a:endParaRPr sz="2400" u="none" strike="noStrike" cap="none">
                        <a:latin typeface="Calibri"/>
                        <a:ea typeface="Calibri"/>
                        <a:cs typeface="Calibri"/>
                        <a:sym typeface="Calibri"/>
                      </a:endParaRPr>
                    </a:p>
                  </a:txBody>
                  <a:tcPr marL="80650" marR="80650" marT="11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GB" sz="2400" b="1" u="none" strike="noStrike" cap="none">
                          <a:solidFill>
                            <a:srgbClr val="000000"/>
                          </a:solidFill>
                          <a:latin typeface="Gill Sans"/>
                          <a:ea typeface="Gill Sans"/>
                          <a:cs typeface="Gill Sans"/>
                          <a:sym typeface="Gill Sans"/>
                        </a:rPr>
                        <a:t>Period 1</a:t>
                      </a:r>
                      <a:endParaRPr sz="2400" u="none" strike="noStrike" cap="none">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a:solidFill>
                            <a:srgbClr val="000000"/>
                          </a:solidFill>
                          <a:latin typeface="Gill Sans"/>
                          <a:ea typeface="Gill Sans"/>
                          <a:cs typeface="Gill Sans"/>
                          <a:sym typeface="Gill Sans"/>
                        </a:rPr>
                        <a:t>9.10 -10.00</a:t>
                      </a:r>
                      <a:endParaRPr sz="2400" u="none" strike="noStrike" cap="none">
                        <a:latin typeface="Calibri"/>
                        <a:ea typeface="Calibri"/>
                        <a:cs typeface="Calibri"/>
                        <a:sym typeface="Calibri"/>
                      </a:endParaRPr>
                    </a:p>
                  </a:txBody>
                  <a:tcPr marL="80650" marR="80650" marT="11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15000"/>
                        </a:lnSpc>
                        <a:spcBef>
                          <a:spcPts val="0"/>
                        </a:spcBef>
                        <a:spcAft>
                          <a:spcPts val="0"/>
                        </a:spcAft>
                        <a:buNone/>
                      </a:pPr>
                      <a:r>
                        <a:rPr lang="en-GB" sz="2400" b="1" u="none" strike="noStrike" cap="none">
                          <a:solidFill>
                            <a:srgbClr val="000000"/>
                          </a:solidFill>
                          <a:latin typeface="Gill Sans"/>
                          <a:ea typeface="Gill Sans"/>
                          <a:cs typeface="Gill Sans"/>
                          <a:sym typeface="Gill Sans"/>
                        </a:rPr>
                        <a:t>Break</a:t>
                      </a:r>
                      <a:endParaRPr sz="2400" u="none" strike="noStrike" cap="none">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a:solidFill>
                            <a:srgbClr val="000000"/>
                          </a:solidFill>
                          <a:latin typeface="Gill Sans"/>
                          <a:ea typeface="Gill Sans"/>
                          <a:cs typeface="Gill Sans"/>
                          <a:sym typeface="Gill Sans"/>
                        </a:rPr>
                        <a:t>10.05 -10.25</a:t>
                      </a:r>
                      <a:endParaRPr sz="2400" u="none" strike="noStrike" cap="none">
                        <a:latin typeface="Calibri"/>
                        <a:ea typeface="Calibri"/>
                        <a:cs typeface="Calibri"/>
                        <a:sym typeface="Calibri"/>
                      </a:endParaRPr>
                    </a:p>
                  </a:txBody>
                  <a:tcPr marL="107325" marR="107325" marT="53975" marB="539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C2E5"/>
                    </a:solidFill>
                  </a:tcPr>
                </a:tc>
                <a:tc>
                  <a:txBody>
                    <a:bodyPr/>
                    <a:lstStyle/>
                    <a:p>
                      <a:pPr marL="0" marR="0" lvl="0" indent="0" algn="ctr" rtl="0">
                        <a:lnSpc>
                          <a:spcPct val="115000"/>
                        </a:lnSpc>
                        <a:spcBef>
                          <a:spcPts val="0"/>
                        </a:spcBef>
                        <a:spcAft>
                          <a:spcPts val="0"/>
                        </a:spcAft>
                        <a:buNone/>
                      </a:pPr>
                      <a:r>
                        <a:rPr lang="en-GB" sz="2400" b="1" u="none" strike="noStrike" cap="none">
                          <a:solidFill>
                            <a:srgbClr val="000000"/>
                          </a:solidFill>
                          <a:latin typeface="Gill Sans"/>
                          <a:ea typeface="Gill Sans"/>
                          <a:cs typeface="Gill Sans"/>
                          <a:sym typeface="Gill Sans"/>
                        </a:rPr>
                        <a:t>Period 2</a:t>
                      </a:r>
                      <a:endParaRPr sz="2400" u="none" strike="noStrike" cap="none">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a:solidFill>
                            <a:srgbClr val="000000"/>
                          </a:solidFill>
                          <a:latin typeface="Gill Sans"/>
                          <a:ea typeface="Gill Sans"/>
                          <a:cs typeface="Gill Sans"/>
                          <a:sym typeface="Gill Sans"/>
                        </a:rPr>
                        <a:t>10.25 -11.15</a:t>
                      </a:r>
                      <a:endParaRPr sz="2400" u="none" strike="noStrike" cap="none">
                        <a:latin typeface="Calibri"/>
                        <a:ea typeface="Calibri"/>
                        <a:cs typeface="Calibri"/>
                        <a:sym typeface="Calibri"/>
                      </a:endParaRPr>
                    </a:p>
                  </a:txBody>
                  <a:tcPr marL="80650" marR="80650" marT="11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B083"/>
                    </a:solidFill>
                  </a:tcPr>
                </a:tc>
                <a:tc>
                  <a:txBody>
                    <a:bodyPr/>
                    <a:lstStyle/>
                    <a:p>
                      <a:pPr marL="0" marR="0" lvl="0" indent="0" algn="ctr" rtl="0">
                        <a:lnSpc>
                          <a:spcPct val="115000"/>
                        </a:lnSpc>
                        <a:spcBef>
                          <a:spcPts val="0"/>
                        </a:spcBef>
                        <a:spcAft>
                          <a:spcPts val="0"/>
                        </a:spcAft>
                        <a:buNone/>
                      </a:pPr>
                      <a:r>
                        <a:rPr lang="en-GB" sz="2400" b="1" u="none" strike="noStrike" cap="none">
                          <a:solidFill>
                            <a:srgbClr val="000000"/>
                          </a:solidFill>
                          <a:latin typeface="Gill Sans"/>
                          <a:ea typeface="Gill Sans"/>
                          <a:cs typeface="Gill Sans"/>
                          <a:sym typeface="Gill Sans"/>
                        </a:rPr>
                        <a:t>Period 3</a:t>
                      </a:r>
                      <a:endParaRPr sz="2400" u="none" strike="noStrike" cap="none">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a:solidFill>
                            <a:srgbClr val="000000"/>
                          </a:solidFill>
                          <a:latin typeface="Gill Sans"/>
                          <a:ea typeface="Gill Sans"/>
                          <a:cs typeface="Gill Sans"/>
                          <a:sym typeface="Gill Sans"/>
                        </a:rPr>
                        <a:t>11.15 -12.05</a:t>
                      </a:r>
                      <a:endParaRPr sz="2400" u="none" strike="noStrike" cap="none">
                        <a:latin typeface="Calibri"/>
                        <a:ea typeface="Calibri"/>
                        <a:cs typeface="Calibri"/>
                        <a:sym typeface="Calibri"/>
                      </a:endParaRPr>
                    </a:p>
                  </a:txBody>
                  <a:tcPr marL="80650" marR="80650" marT="11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15000"/>
                        </a:lnSpc>
                        <a:spcBef>
                          <a:spcPts val="0"/>
                        </a:spcBef>
                        <a:spcAft>
                          <a:spcPts val="0"/>
                        </a:spcAft>
                        <a:buNone/>
                      </a:pPr>
                      <a:r>
                        <a:rPr lang="en-GB" sz="2400" b="1" u="none" strike="noStrike" cap="none">
                          <a:solidFill>
                            <a:srgbClr val="000000"/>
                          </a:solidFill>
                          <a:latin typeface="Gill Sans"/>
                          <a:ea typeface="Gill Sans"/>
                          <a:cs typeface="Gill Sans"/>
                          <a:sym typeface="Gill Sans"/>
                        </a:rPr>
                        <a:t>Lunch</a:t>
                      </a:r>
                      <a:endParaRPr sz="2400" u="none" strike="noStrike" cap="none">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a:solidFill>
                            <a:srgbClr val="000000"/>
                          </a:solidFill>
                          <a:latin typeface="Gill Sans"/>
                          <a:ea typeface="Gill Sans"/>
                          <a:cs typeface="Gill Sans"/>
                          <a:sym typeface="Gill Sans"/>
                        </a:rPr>
                        <a:t>12.05 - 12.45</a:t>
                      </a:r>
                      <a:endParaRPr sz="2400" u="none" strike="noStrike" cap="none">
                        <a:latin typeface="Calibri"/>
                        <a:ea typeface="Calibri"/>
                        <a:cs typeface="Calibri"/>
                        <a:sym typeface="Calibri"/>
                      </a:endParaRPr>
                    </a:p>
                  </a:txBody>
                  <a:tcPr marL="107325" marR="107325" marT="53975" marB="539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CC2E5"/>
                    </a:solidFill>
                  </a:tcPr>
                </a:tc>
                <a:tc>
                  <a:txBody>
                    <a:bodyPr/>
                    <a:lstStyle/>
                    <a:p>
                      <a:pPr marL="0" marR="0" lvl="0" indent="0" algn="ctr" rtl="0">
                        <a:lnSpc>
                          <a:spcPct val="115000"/>
                        </a:lnSpc>
                        <a:spcBef>
                          <a:spcPts val="0"/>
                        </a:spcBef>
                        <a:spcAft>
                          <a:spcPts val="0"/>
                        </a:spcAft>
                        <a:buNone/>
                      </a:pPr>
                      <a:r>
                        <a:rPr lang="en-GB" sz="2400" b="1" u="none" strike="noStrike" cap="none">
                          <a:solidFill>
                            <a:srgbClr val="000000"/>
                          </a:solidFill>
                          <a:latin typeface="Gill Sans"/>
                          <a:ea typeface="Gill Sans"/>
                          <a:cs typeface="Gill Sans"/>
                          <a:sym typeface="Gill Sans"/>
                        </a:rPr>
                        <a:t>Period 4</a:t>
                      </a:r>
                      <a:endParaRPr sz="2400" u="none" strike="noStrike" cap="none">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a:solidFill>
                            <a:srgbClr val="000000"/>
                          </a:solidFill>
                          <a:latin typeface="Gill Sans"/>
                          <a:ea typeface="Gill Sans"/>
                          <a:cs typeface="Gill Sans"/>
                          <a:sym typeface="Gill Sans"/>
                        </a:rPr>
                        <a:t>12.45 -13.35</a:t>
                      </a:r>
                      <a:endParaRPr sz="2400" u="none" strike="noStrike" cap="none">
                        <a:latin typeface="Calibri"/>
                        <a:ea typeface="Calibri"/>
                        <a:cs typeface="Calibri"/>
                        <a:sym typeface="Calibri"/>
                      </a:endParaRPr>
                    </a:p>
                  </a:txBody>
                  <a:tcPr marL="80650" marR="80650" marT="11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ctr" rtl="0">
                        <a:lnSpc>
                          <a:spcPct val="115000"/>
                        </a:lnSpc>
                        <a:spcBef>
                          <a:spcPts val="0"/>
                        </a:spcBef>
                        <a:spcAft>
                          <a:spcPts val="0"/>
                        </a:spcAft>
                        <a:buNone/>
                      </a:pPr>
                      <a:r>
                        <a:rPr lang="en-GB" sz="2400" b="1" u="none" strike="noStrike" cap="none">
                          <a:solidFill>
                            <a:srgbClr val="000000"/>
                          </a:solidFill>
                          <a:latin typeface="Gill Sans"/>
                          <a:ea typeface="Gill Sans"/>
                          <a:cs typeface="Gill Sans"/>
                          <a:sym typeface="Gill Sans"/>
                        </a:rPr>
                        <a:t>Period 5</a:t>
                      </a:r>
                      <a:endParaRPr sz="2400" u="none" strike="noStrike" cap="none">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a:solidFill>
                            <a:srgbClr val="000000"/>
                          </a:solidFill>
                          <a:latin typeface="Gill Sans"/>
                          <a:ea typeface="Gill Sans"/>
                          <a:cs typeface="Gill Sans"/>
                          <a:sym typeface="Gill Sans"/>
                        </a:rPr>
                        <a:t>13.40 -14.30</a:t>
                      </a:r>
                      <a:endParaRPr sz="2400" u="none" strike="noStrike" cap="none">
                        <a:latin typeface="Calibri"/>
                        <a:ea typeface="Calibri"/>
                        <a:cs typeface="Calibri"/>
                        <a:sym typeface="Calibri"/>
                      </a:endParaRPr>
                    </a:p>
                  </a:txBody>
                  <a:tcPr marL="80650" marR="80650" marT="11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15000"/>
                        </a:lnSpc>
                        <a:spcBef>
                          <a:spcPts val="0"/>
                        </a:spcBef>
                        <a:spcAft>
                          <a:spcPts val="0"/>
                        </a:spcAft>
                        <a:buNone/>
                      </a:pPr>
                      <a:r>
                        <a:rPr lang="en-GB" sz="2400" b="1" u="none" strike="noStrike" cap="none" dirty="0">
                          <a:solidFill>
                            <a:srgbClr val="000000"/>
                          </a:solidFill>
                          <a:latin typeface="Gill Sans"/>
                          <a:ea typeface="Gill Sans"/>
                          <a:cs typeface="Gill Sans"/>
                          <a:sym typeface="Gill Sans"/>
                        </a:rPr>
                        <a:t>Period 6</a:t>
                      </a:r>
                      <a:endParaRPr sz="2400" u="none" strike="noStrike" cap="none" dirty="0">
                        <a:latin typeface="Calibri"/>
                        <a:ea typeface="Calibri"/>
                        <a:cs typeface="Calibri"/>
                        <a:sym typeface="Calibri"/>
                      </a:endParaRPr>
                    </a:p>
                    <a:p>
                      <a:pPr marL="0" marR="0" lvl="0" indent="0" algn="ctr" rtl="0">
                        <a:lnSpc>
                          <a:spcPct val="115000"/>
                        </a:lnSpc>
                        <a:spcBef>
                          <a:spcPts val="600"/>
                        </a:spcBef>
                        <a:spcAft>
                          <a:spcPts val="0"/>
                        </a:spcAft>
                        <a:buNone/>
                      </a:pPr>
                      <a:r>
                        <a:rPr lang="en-GB" sz="2400" b="1" u="none" strike="noStrike" cap="none" dirty="0">
                          <a:solidFill>
                            <a:srgbClr val="000000"/>
                          </a:solidFill>
                          <a:latin typeface="Gill Sans"/>
                          <a:ea typeface="Gill Sans"/>
                          <a:cs typeface="Gill Sans"/>
                          <a:sym typeface="Gill Sans"/>
                        </a:rPr>
                        <a:t>14.35 -15.25</a:t>
                      </a:r>
                      <a:endParaRPr sz="2400" u="none" strike="noStrike" cap="none" dirty="0">
                        <a:latin typeface="Calibri"/>
                        <a:ea typeface="Calibri"/>
                        <a:cs typeface="Calibri"/>
                        <a:sym typeface="Calibri"/>
                      </a:endParaRPr>
                    </a:p>
                  </a:txBody>
                  <a:tcPr marL="80650" marR="80650" marT="11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9486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body" idx="1"/>
          </p:nvPr>
        </p:nvSpPr>
        <p:spPr>
          <a:xfrm>
            <a:off x="72570" y="870856"/>
            <a:ext cx="12042000" cy="5987143"/>
          </a:xfrm>
          <a:prstGeom prst="rect">
            <a:avLst/>
          </a:prstGeom>
          <a:noFill/>
          <a:ln>
            <a:noFill/>
          </a:ln>
        </p:spPr>
        <p:txBody>
          <a:bodyPr spcFirstLastPara="1" wrap="square" lIns="91425" tIns="45700" rIns="91425" bIns="45700" anchor="t" anchorCtr="0">
            <a:normAutofit/>
          </a:bodyPr>
          <a:lstStyle/>
          <a:p>
            <a:pPr marL="228600" lvl="0" indent="-228600" algn="just" rtl="0">
              <a:lnSpc>
                <a:spcPct val="94000"/>
              </a:lnSpc>
              <a:spcBef>
                <a:spcPts val="0"/>
              </a:spcBef>
              <a:spcAft>
                <a:spcPts val="0"/>
              </a:spcAft>
              <a:buClr>
                <a:srgbClr val="1B176C"/>
              </a:buClr>
              <a:buSzPts val="1750"/>
              <a:buChar char="•"/>
            </a:pPr>
            <a:r>
              <a:rPr lang="en-GB" sz="1750" b="1" u="sng" dirty="0"/>
              <a:t>Planned Absences </a:t>
            </a:r>
            <a:endParaRPr sz="1750" dirty="0"/>
          </a:p>
          <a:p>
            <a:pPr marL="228600" lvl="0" indent="-228600" algn="just" rtl="0">
              <a:lnSpc>
                <a:spcPct val="94000"/>
              </a:lnSpc>
              <a:spcBef>
                <a:spcPts val="1000"/>
              </a:spcBef>
              <a:spcAft>
                <a:spcPts val="0"/>
              </a:spcAft>
              <a:buClr>
                <a:srgbClr val="1B176C"/>
              </a:buClr>
              <a:buSzPts val="1750"/>
              <a:buChar char="•"/>
            </a:pPr>
            <a:r>
              <a:rPr lang="en-GB" sz="1750" dirty="0"/>
              <a:t>If a student is unable to attend school due to a medical appointment or valid reason this should be communicated and agreed in advance where possible. Requests for permission for the absence should be communicated to Mrs </a:t>
            </a:r>
            <a:r>
              <a:rPr lang="en-GB" sz="1750" dirty="0" smtClean="0"/>
              <a:t>Cooney</a:t>
            </a:r>
            <a:endParaRPr dirty="0"/>
          </a:p>
          <a:p>
            <a:pPr marL="228600" lvl="0" indent="-228600" algn="just" rtl="0">
              <a:lnSpc>
                <a:spcPct val="94000"/>
              </a:lnSpc>
              <a:spcBef>
                <a:spcPts val="1000"/>
              </a:spcBef>
              <a:spcAft>
                <a:spcPts val="0"/>
              </a:spcAft>
              <a:buClr>
                <a:srgbClr val="1B176C"/>
              </a:buClr>
              <a:buSzPts val="1750"/>
              <a:buChar char="•"/>
            </a:pPr>
            <a:r>
              <a:rPr lang="en-GB" sz="1750" dirty="0"/>
              <a:t>If you are unable to attend school due to unforeseen circumstances  this must be reported to Mrs Cooney  before 10.00 am each day of the absence, this may be done  via email  </a:t>
            </a:r>
            <a:r>
              <a:rPr lang="en-GB" sz="1750" u="sng" dirty="0" smtClean="0">
                <a:solidFill>
                  <a:schemeClr val="hlink"/>
                </a:solidFill>
                <a:hlinkClick r:id="rId3"/>
              </a:rPr>
              <a:t>k.cooney@johnfisherschool.org</a:t>
            </a:r>
            <a:r>
              <a:rPr lang="en-GB" sz="1750" u="sng" dirty="0" smtClean="0"/>
              <a:t> </a:t>
            </a:r>
            <a:r>
              <a:rPr lang="en-GB" sz="1750" b="1" u="sng" dirty="0" smtClean="0"/>
              <a:t> </a:t>
            </a:r>
            <a:r>
              <a:rPr lang="en-GB" sz="1750" dirty="0"/>
              <a:t>or on 020 8660 4555 and leaving a message. </a:t>
            </a:r>
            <a:endParaRPr dirty="0"/>
          </a:p>
          <a:p>
            <a:pPr marL="228600" lvl="0" indent="-228600" algn="just" rtl="0">
              <a:lnSpc>
                <a:spcPct val="94000"/>
              </a:lnSpc>
              <a:spcBef>
                <a:spcPts val="1000"/>
              </a:spcBef>
              <a:spcAft>
                <a:spcPts val="0"/>
              </a:spcAft>
              <a:buClr>
                <a:srgbClr val="1B176C"/>
              </a:buClr>
              <a:buSzPts val="1750"/>
              <a:buChar char="•"/>
            </a:pPr>
            <a:r>
              <a:rPr lang="en-GB" sz="1750" b="1" dirty="0"/>
              <a:t>Absences should not be reported by the student, the school remain In Loco parentis regardless of age and we will always ask your parent / carer to report the absences themselves even if the student is over 18.</a:t>
            </a:r>
            <a:endParaRPr sz="1750" dirty="0"/>
          </a:p>
          <a:p>
            <a:pPr marL="228600" lvl="0" indent="-228600" algn="just" rtl="0">
              <a:lnSpc>
                <a:spcPct val="94000"/>
              </a:lnSpc>
              <a:spcBef>
                <a:spcPts val="1000"/>
              </a:spcBef>
              <a:spcAft>
                <a:spcPts val="0"/>
              </a:spcAft>
              <a:buClr>
                <a:srgbClr val="1B176C"/>
              </a:buClr>
              <a:buSzPts val="1750"/>
              <a:buChar char="•"/>
            </a:pPr>
            <a:r>
              <a:rPr lang="en-GB" sz="1750" dirty="0"/>
              <a:t>In some instances, it may be appropriate for us to send work home where absence may be prolonged. For us to do this, we do need to be kept well informed by the student and home throughout a prolonged illness.</a:t>
            </a:r>
            <a:endParaRPr dirty="0"/>
          </a:p>
          <a:p>
            <a:pPr marL="228600" lvl="0" indent="-228600" algn="just" rtl="0">
              <a:lnSpc>
                <a:spcPct val="94000"/>
              </a:lnSpc>
              <a:spcBef>
                <a:spcPts val="1000"/>
              </a:spcBef>
              <a:spcAft>
                <a:spcPts val="0"/>
              </a:spcAft>
              <a:buClr>
                <a:srgbClr val="1B176C"/>
              </a:buClr>
              <a:buSzPts val="1750"/>
              <a:buChar char="•"/>
            </a:pPr>
            <a:r>
              <a:rPr lang="en-GB" sz="1750" b="1" dirty="0"/>
              <a:t>The parents / carer of any student with an unexplained absence will be contacted via text on by 10.30, please ensure that we have an accurate up to date mobile number </a:t>
            </a:r>
            <a:endParaRPr sz="1750" dirty="0"/>
          </a:p>
          <a:p>
            <a:pPr marL="0" lvl="0" indent="0" algn="just" rtl="0">
              <a:lnSpc>
                <a:spcPct val="94000"/>
              </a:lnSpc>
              <a:spcBef>
                <a:spcPts val="1000"/>
              </a:spcBef>
              <a:spcAft>
                <a:spcPts val="0"/>
              </a:spcAft>
              <a:buClr>
                <a:srgbClr val="1B176C"/>
              </a:buClr>
              <a:buSzPts val="1750"/>
              <a:buNone/>
            </a:pPr>
            <a:r>
              <a:rPr lang="en-GB" sz="1750" b="1" dirty="0"/>
              <a:t>Coronavirus</a:t>
            </a:r>
            <a:endParaRPr sz="1750" dirty="0"/>
          </a:p>
          <a:p>
            <a:pPr marL="228600" lvl="0" indent="-228600" algn="just" rtl="0">
              <a:lnSpc>
                <a:spcPct val="94000"/>
              </a:lnSpc>
              <a:spcBef>
                <a:spcPts val="1000"/>
              </a:spcBef>
              <a:spcAft>
                <a:spcPts val="0"/>
              </a:spcAft>
              <a:buClr>
                <a:srgbClr val="1B176C"/>
              </a:buClr>
              <a:buSzPts val="1750"/>
              <a:buChar char="•"/>
            </a:pPr>
            <a:r>
              <a:rPr lang="en-GB" sz="1750" dirty="0"/>
              <a:t>Please note, if a student is displaying the designated symptoms (As set by the UK Government) for coronavirus, then they are not to attend school, self isolate and apply for a test. If a student or a member of their household tests positive for coronavirus, then the student is expected acquire a test as soon as possible and to self isolate for the required </a:t>
            </a:r>
            <a:r>
              <a:rPr lang="en-GB" sz="1750" dirty="0" smtClean="0"/>
              <a:t>time</a:t>
            </a:r>
            <a:endParaRPr sz="1750" dirty="0"/>
          </a:p>
        </p:txBody>
      </p:sp>
      <p:sp>
        <p:nvSpPr>
          <p:cNvPr id="135" name="Google Shape;135;p8"/>
          <p:cNvSpPr txBox="1">
            <a:spLocks noGrp="1"/>
          </p:cNvSpPr>
          <p:nvPr>
            <p:ph type="title"/>
          </p:nvPr>
        </p:nvSpPr>
        <p:spPr>
          <a:xfrm>
            <a:off x="72569" y="1"/>
            <a:ext cx="11520000" cy="72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GB"/>
              <a:t>Absences</a:t>
            </a:r>
            <a:endParaRPr/>
          </a:p>
        </p:txBody>
      </p:sp>
    </p:spTree>
    <p:extLst>
      <p:ext uri="{BB962C8B-B14F-4D97-AF65-F5344CB8AC3E}">
        <p14:creationId xmlns:p14="http://schemas.microsoft.com/office/powerpoint/2010/main" val="1353239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9418d62099_0_0"/>
          <p:cNvSpPr txBox="1">
            <a:spLocks noGrp="1"/>
          </p:cNvSpPr>
          <p:nvPr>
            <p:ph type="body" idx="1"/>
          </p:nvPr>
        </p:nvSpPr>
        <p:spPr>
          <a:xfrm>
            <a:off x="72570" y="870856"/>
            <a:ext cx="12042000" cy="5987100"/>
          </a:xfrm>
          <a:prstGeom prst="rect">
            <a:avLst/>
          </a:prstGeom>
        </p:spPr>
        <p:txBody>
          <a:bodyPr spcFirstLastPara="1" wrap="square" lIns="91425" tIns="45700" rIns="91425" bIns="45700" anchor="t" anchorCtr="0">
            <a:noAutofit/>
          </a:bodyPr>
          <a:lstStyle/>
          <a:p>
            <a:pPr marL="0" lvl="0" indent="0" algn="just" rtl="0">
              <a:spcBef>
                <a:spcPts val="1000"/>
              </a:spcBef>
              <a:spcAft>
                <a:spcPts val="0"/>
              </a:spcAft>
              <a:buNone/>
            </a:pPr>
            <a:r>
              <a:rPr lang="en-GB" sz="2300" dirty="0"/>
              <a:t>The provisional plans are that there will be no breakfast items available and food can only be purchased at lunch but not during break time. Parents/carer will only have 2 meal deal options for their sons which will either be a meat or vegetarian sandwich (this is for students across year groups and staff members). The </a:t>
            </a:r>
            <a:r>
              <a:rPr lang="en-GB" sz="2300" dirty="0" smtClean="0"/>
              <a:t>menu </a:t>
            </a:r>
            <a:r>
              <a:rPr lang="en-GB" sz="2300" dirty="0"/>
              <a:t>and the system will be reviewed. </a:t>
            </a:r>
            <a:endParaRPr sz="2300" dirty="0"/>
          </a:p>
        </p:txBody>
      </p:sp>
      <p:sp>
        <p:nvSpPr>
          <p:cNvPr id="198" name="Google Shape;198;g9418d62099_0_0"/>
          <p:cNvSpPr txBox="1">
            <a:spLocks noGrp="1"/>
          </p:cNvSpPr>
          <p:nvPr>
            <p:ph type="title"/>
          </p:nvPr>
        </p:nvSpPr>
        <p:spPr>
          <a:xfrm>
            <a:off x="72569" y="1"/>
            <a:ext cx="11520000" cy="720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Catering </a:t>
            </a:r>
            <a:endParaRPr/>
          </a:p>
        </p:txBody>
      </p:sp>
    </p:spTree>
    <p:extLst>
      <p:ext uri="{BB962C8B-B14F-4D97-AF65-F5344CB8AC3E}">
        <p14:creationId xmlns:p14="http://schemas.microsoft.com/office/powerpoint/2010/main" val="1775670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72570" y="870856"/>
            <a:ext cx="12042000" cy="5987143"/>
          </a:xfrm>
          <a:prstGeom prst="rect">
            <a:avLst/>
          </a:prstGeom>
          <a:noFill/>
          <a:ln>
            <a:noFill/>
          </a:ln>
        </p:spPr>
        <p:txBody>
          <a:bodyPr spcFirstLastPara="1" wrap="square" lIns="91425" tIns="45700" rIns="91425" bIns="45700" anchor="t" anchorCtr="0">
            <a:noAutofit/>
          </a:bodyPr>
          <a:lstStyle/>
          <a:p>
            <a:pPr marL="0" lvl="0" indent="0" algn="just" rtl="0">
              <a:lnSpc>
                <a:spcPct val="94000"/>
              </a:lnSpc>
              <a:spcBef>
                <a:spcPts val="0"/>
              </a:spcBef>
              <a:spcAft>
                <a:spcPts val="0"/>
              </a:spcAft>
              <a:buClr>
                <a:srgbClr val="1B176C"/>
              </a:buClr>
              <a:buSzPts val="1540"/>
              <a:buNone/>
            </a:pPr>
            <a:r>
              <a:rPr lang="en-GB" sz="1800" dirty="0"/>
              <a:t>Sixth Formers should take pride in their school and themselves. They should look smart and presentable at all times. Students should dress in full uniform. Students have a choice which can be made from the following:</a:t>
            </a:r>
            <a:endParaRPr sz="1800" dirty="0"/>
          </a:p>
          <a:p>
            <a:pPr marL="228600" lvl="0" indent="-228600" algn="just" rtl="0">
              <a:lnSpc>
                <a:spcPct val="94000"/>
              </a:lnSpc>
              <a:spcBef>
                <a:spcPts val="1000"/>
              </a:spcBef>
              <a:spcAft>
                <a:spcPts val="0"/>
              </a:spcAft>
              <a:buClr>
                <a:srgbClr val="1B176C"/>
              </a:buClr>
              <a:buSzPts val="1540"/>
              <a:buChar char="•"/>
            </a:pPr>
            <a:r>
              <a:rPr lang="en-GB" sz="1800" dirty="0"/>
              <a:t>Black blazer with the school logo worn with smart black trousers (no chinos)</a:t>
            </a:r>
            <a:endParaRPr sz="1800" dirty="0"/>
          </a:p>
          <a:p>
            <a:pPr marL="228600" lvl="0" indent="-228600" algn="just" rtl="0">
              <a:lnSpc>
                <a:spcPct val="94000"/>
              </a:lnSpc>
              <a:spcBef>
                <a:spcPts val="1000"/>
              </a:spcBef>
              <a:spcAft>
                <a:spcPts val="0"/>
              </a:spcAft>
              <a:buClr>
                <a:srgbClr val="1B176C"/>
              </a:buClr>
              <a:buSzPts val="1540"/>
              <a:buChar char="•"/>
            </a:pPr>
            <a:r>
              <a:rPr lang="en-GB" sz="1800" dirty="0"/>
              <a:t>Tailored trouser only: no chinos, jeans, leggings or stretched trousers</a:t>
            </a:r>
            <a:endParaRPr sz="1800" dirty="0"/>
          </a:p>
          <a:p>
            <a:pPr marL="228600" lvl="0" indent="-228600" algn="just" rtl="0">
              <a:lnSpc>
                <a:spcPct val="94000"/>
              </a:lnSpc>
              <a:spcBef>
                <a:spcPts val="1000"/>
              </a:spcBef>
              <a:spcAft>
                <a:spcPts val="0"/>
              </a:spcAft>
              <a:buClr>
                <a:srgbClr val="1B176C"/>
              </a:buClr>
              <a:buSzPts val="1540"/>
              <a:buChar char="•"/>
            </a:pPr>
            <a:r>
              <a:rPr lang="en-GB" sz="1800" dirty="0"/>
              <a:t>Collared white shirt</a:t>
            </a:r>
            <a:endParaRPr sz="1800" dirty="0"/>
          </a:p>
          <a:p>
            <a:pPr marL="228600" lvl="0" indent="-228600" algn="just" rtl="0">
              <a:lnSpc>
                <a:spcPct val="94000"/>
              </a:lnSpc>
              <a:spcBef>
                <a:spcPts val="1000"/>
              </a:spcBef>
              <a:spcAft>
                <a:spcPts val="0"/>
              </a:spcAft>
              <a:buClr>
                <a:srgbClr val="1B176C"/>
              </a:buClr>
              <a:buSzPts val="1540"/>
              <a:buChar char="•"/>
            </a:pPr>
            <a:r>
              <a:rPr lang="en-GB" sz="1800" dirty="0"/>
              <a:t>Full-length school neck tie</a:t>
            </a:r>
            <a:endParaRPr sz="1800" dirty="0"/>
          </a:p>
          <a:p>
            <a:pPr marL="228600" lvl="0" indent="-228600" algn="just" rtl="0">
              <a:lnSpc>
                <a:spcPct val="94000"/>
              </a:lnSpc>
              <a:spcBef>
                <a:spcPts val="1000"/>
              </a:spcBef>
              <a:spcAft>
                <a:spcPts val="0"/>
              </a:spcAft>
              <a:buClr>
                <a:srgbClr val="1B176C"/>
              </a:buClr>
              <a:buSzPts val="1540"/>
              <a:buChar char="•"/>
            </a:pPr>
            <a:r>
              <a:rPr lang="en-GB" sz="1800" dirty="0"/>
              <a:t>Optional jumper or cardigan in a fine weave (plain, v neck, no sweatshirt material)</a:t>
            </a:r>
            <a:endParaRPr sz="1800" dirty="0"/>
          </a:p>
          <a:p>
            <a:pPr marL="228600" lvl="0" indent="-228600" algn="just" rtl="0">
              <a:lnSpc>
                <a:spcPct val="94000"/>
              </a:lnSpc>
              <a:spcBef>
                <a:spcPts val="1000"/>
              </a:spcBef>
              <a:spcAft>
                <a:spcPts val="0"/>
              </a:spcAft>
              <a:buClr>
                <a:srgbClr val="1B176C"/>
              </a:buClr>
              <a:buSzPts val="1540"/>
              <a:buChar char="•"/>
            </a:pPr>
            <a:r>
              <a:rPr lang="en-GB" sz="1800" dirty="0"/>
              <a:t>Black or brown sensible, formal shoes. No trainers or boots</a:t>
            </a:r>
            <a:endParaRPr sz="1800" dirty="0"/>
          </a:p>
          <a:p>
            <a:pPr marL="228600" lvl="0" indent="-228600" algn="just" rtl="0">
              <a:lnSpc>
                <a:spcPct val="94000"/>
              </a:lnSpc>
              <a:spcBef>
                <a:spcPts val="1000"/>
              </a:spcBef>
              <a:spcAft>
                <a:spcPts val="0"/>
              </a:spcAft>
              <a:buClr>
                <a:srgbClr val="1B176C"/>
              </a:buClr>
              <a:buSzPts val="1540"/>
              <a:buChar char="•"/>
            </a:pPr>
            <a:r>
              <a:rPr lang="en-GB" sz="1800" dirty="0"/>
              <a:t>Hoodies are not permitted. Jumpers with logos may not be worn</a:t>
            </a:r>
            <a:endParaRPr sz="1800" dirty="0"/>
          </a:p>
          <a:p>
            <a:pPr marL="228600" lvl="0" indent="-228600" algn="just" rtl="0">
              <a:lnSpc>
                <a:spcPct val="94000"/>
              </a:lnSpc>
              <a:spcBef>
                <a:spcPts val="1000"/>
              </a:spcBef>
              <a:spcAft>
                <a:spcPts val="0"/>
              </a:spcAft>
              <a:buClr>
                <a:srgbClr val="1B176C"/>
              </a:buClr>
              <a:buSzPts val="1540"/>
              <a:buChar char="•"/>
            </a:pPr>
            <a:r>
              <a:rPr lang="en-GB" sz="1800" dirty="0"/>
              <a:t>Coats, hats and scarves must be removed on entering the school buildings.</a:t>
            </a:r>
            <a:endParaRPr sz="1800" dirty="0"/>
          </a:p>
          <a:p>
            <a:pPr marL="228600" lvl="0" indent="-228600" algn="just" rtl="0">
              <a:lnSpc>
                <a:spcPct val="94000"/>
              </a:lnSpc>
              <a:spcBef>
                <a:spcPts val="1000"/>
              </a:spcBef>
              <a:spcAft>
                <a:spcPts val="0"/>
              </a:spcAft>
              <a:buClr>
                <a:srgbClr val="1B176C"/>
              </a:buClr>
              <a:buSzPts val="1540"/>
              <a:buChar char="•"/>
            </a:pPr>
            <a:r>
              <a:rPr lang="en-GB" sz="1800" dirty="0"/>
              <a:t>Jewellery related to sincere religious observance may be worn.</a:t>
            </a:r>
            <a:endParaRPr sz="1800" dirty="0"/>
          </a:p>
          <a:p>
            <a:pPr marL="228600" lvl="0" indent="-228600" algn="just" rtl="0">
              <a:lnSpc>
                <a:spcPct val="94000"/>
              </a:lnSpc>
              <a:spcBef>
                <a:spcPts val="1000"/>
              </a:spcBef>
              <a:spcAft>
                <a:spcPts val="0"/>
              </a:spcAft>
              <a:buClr>
                <a:srgbClr val="1B176C"/>
              </a:buClr>
              <a:buSzPts val="1540"/>
              <a:buChar char="•"/>
            </a:pPr>
            <a:r>
              <a:rPr lang="en-GB" sz="1800" dirty="0"/>
              <a:t>Any nasal or other facial piercing must be removed</a:t>
            </a:r>
            <a:endParaRPr sz="1800" dirty="0"/>
          </a:p>
          <a:p>
            <a:pPr marL="228600" lvl="0" indent="-228600" algn="just" rtl="0">
              <a:lnSpc>
                <a:spcPct val="94000"/>
              </a:lnSpc>
              <a:spcBef>
                <a:spcPts val="1000"/>
              </a:spcBef>
              <a:spcAft>
                <a:spcPts val="0"/>
              </a:spcAft>
              <a:buClr>
                <a:srgbClr val="1B176C"/>
              </a:buClr>
              <a:buSzPts val="1540"/>
              <a:buChar char="•"/>
            </a:pPr>
            <a:r>
              <a:rPr lang="en-GB" sz="1800" dirty="0"/>
              <a:t>Students may have facial hair, but it should be kempt.</a:t>
            </a:r>
            <a:endParaRPr sz="1800" dirty="0"/>
          </a:p>
          <a:p>
            <a:pPr marL="228600" lvl="0" indent="-228600" algn="just" rtl="0">
              <a:lnSpc>
                <a:spcPct val="94000"/>
              </a:lnSpc>
              <a:spcBef>
                <a:spcPts val="1000"/>
              </a:spcBef>
              <a:spcAft>
                <a:spcPts val="0"/>
              </a:spcAft>
              <a:buClr>
                <a:srgbClr val="1B176C"/>
              </a:buClr>
              <a:buSzPts val="1540"/>
              <a:buChar char="•"/>
            </a:pPr>
            <a:r>
              <a:rPr lang="en-GB" sz="1800" dirty="0"/>
              <a:t>All students should remain in uniform all day including study periods.</a:t>
            </a:r>
            <a:endParaRPr sz="1800" dirty="0"/>
          </a:p>
          <a:p>
            <a:pPr marL="228600" lvl="0" indent="-228600" algn="just" rtl="0">
              <a:lnSpc>
                <a:spcPct val="94000"/>
              </a:lnSpc>
              <a:spcBef>
                <a:spcPts val="1000"/>
              </a:spcBef>
              <a:spcAft>
                <a:spcPts val="0"/>
              </a:spcAft>
              <a:buClr>
                <a:srgbClr val="1B176C"/>
              </a:buClr>
              <a:buSzPts val="1540"/>
              <a:buChar char="•"/>
            </a:pPr>
            <a:r>
              <a:rPr lang="en-GB" sz="1800" dirty="0"/>
              <a:t>No extreme hairstyles are permitted in terms of cut or colour. </a:t>
            </a:r>
            <a:endParaRPr sz="1800" dirty="0"/>
          </a:p>
          <a:p>
            <a:pPr marL="228600" lvl="0" indent="-228600" algn="just" rtl="0">
              <a:lnSpc>
                <a:spcPct val="94000"/>
              </a:lnSpc>
              <a:spcBef>
                <a:spcPts val="1000"/>
              </a:spcBef>
              <a:spcAft>
                <a:spcPts val="0"/>
              </a:spcAft>
              <a:buClr>
                <a:srgbClr val="1B176C"/>
              </a:buClr>
              <a:buSzPts val="1540"/>
              <a:buChar char="•"/>
            </a:pPr>
            <a:r>
              <a:rPr lang="en-GB" sz="1800" dirty="0"/>
              <a:t>The final decision in relation to the Dress Code rests with a member of the Sixth Form team</a:t>
            </a:r>
            <a:endParaRPr sz="1800" dirty="0"/>
          </a:p>
        </p:txBody>
      </p:sp>
      <p:sp>
        <p:nvSpPr>
          <p:cNvPr id="178" name="Google Shape;178;p15"/>
          <p:cNvSpPr txBox="1">
            <a:spLocks noGrp="1"/>
          </p:cNvSpPr>
          <p:nvPr>
            <p:ph type="title"/>
          </p:nvPr>
        </p:nvSpPr>
        <p:spPr>
          <a:xfrm>
            <a:off x="72570" y="150856"/>
            <a:ext cx="11520000" cy="72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r>
              <a:rPr lang="en-GB" sz="3240" u="sng"/>
              <a:t>Sixth Form Dress Code</a:t>
            </a:r>
            <a:r>
              <a:rPr lang="en-GB" sz="3240"/>
              <a:t/>
            </a:r>
            <a:br>
              <a:rPr lang="en-GB" sz="3240"/>
            </a:br>
            <a:endParaRPr sz="3240"/>
          </a:p>
        </p:txBody>
      </p:sp>
    </p:spTree>
    <p:extLst>
      <p:ext uri="{BB962C8B-B14F-4D97-AF65-F5344CB8AC3E}">
        <p14:creationId xmlns:p14="http://schemas.microsoft.com/office/powerpoint/2010/main" val="112938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body" idx="1"/>
          </p:nvPr>
        </p:nvSpPr>
        <p:spPr>
          <a:xfrm>
            <a:off x="72570" y="870856"/>
            <a:ext cx="12042000" cy="5987143"/>
          </a:xfrm>
          <a:prstGeom prst="rect">
            <a:avLst/>
          </a:prstGeom>
          <a:noFill/>
          <a:ln>
            <a:noFill/>
          </a:ln>
        </p:spPr>
        <p:txBody>
          <a:bodyPr spcFirstLastPara="1" wrap="square" lIns="91425" tIns="45700" rIns="91425" bIns="45700" anchor="t" anchorCtr="0">
            <a:normAutofit/>
          </a:bodyPr>
          <a:lstStyle/>
          <a:p>
            <a:pPr marL="228600" lvl="0" indent="-228600" algn="just" rtl="0">
              <a:lnSpc>
                <a:spcPct val="94000"/>
              </a:lnSpc>
              <a:spcBef>
                <a:spcPts val="0"/>
              </a:spcBef>
              <a:spcAft>
                <a:spcPts val="0"/>
              </a:spcAft>
              <a:buClr>
                <a:srgbClr val="1B176C"/>
              </a:buClr>
              <a:buSzPts val="1540"/>
              <a:buChar char="•"/>
            </a:pPr>
            <a:r>
              <a:rPr lang="en-GB" sz="1540" b="1" u="sng"/>
              <a:t>Health and Support</a:t>
            </a:r>
            <a:endParaRPr sz="1540"/>
          </a:p>
          <a:p>
            <a:pPr marL="228600" lvl="0" indent="-228600" algn="just" rtl="0">
              <a:lnSpc>
                <a:spcPct val="94000"/>
              </a:lnSpc>
              <a:spcBef>
                <a:spcPts val="1000"/>
              </a:spcBef>
              <a:spcAft>
                <a:spcPts val="0"/>
              </a:spcAft>
              <a:buClr>
                <a:srgbClr val="1B176C"/>
              </a:buClr>
              <a:buSzPts val="1540"/>
              <a:buChar char="•"/>
            </a:pPr>
            <a:r>
              <a:rPr lang="en-GB" sz="1540"/>
              <a:t>A counselling service is available to all students in the Sixth Form.  If something is worrying you, no matter how small, and it is upsetting the balance in your life, a chat with your tutor or a member of the Sixth Form team may be all you need by way of support and to get things back on track. </a:t>
            </a:r>
            <a:endParaRPr/>
          </a:p>
          <a:p>
            <a:pPr marL="228600" lvl="0" indent="-228600" algn="just" rtl="0">
              <a:lnSpc>
                <a:spcPct val="94000"/>
              </a:lnSpc>
              <a:spcBef>
                <a:spcPts val="1000"/>
              </a:spcBef>
              <a:spcAft>
                <a:spcPts val="0"/>
              </a:spcAft>
              <a:buClr>
                <a:srgbClr val="1B176C"/>
              </a:buClr>
              <a:buSzPts val="1540"/>
              <a:buChar char="•"/>
            </a:pPr>
            <a:r>
              <a:rPr lang="en-GB" sz="1540"/>
              <a:t>If your troubles are more worrying than that; you are feeling vulnerable or unsafe, or are worried about your mental health and wellbeing, you can speak to the Sixth Form Team who can help organise support either within the school or via external agencies. You can also make use of the Time to Talk box, found in the Sixth Form Centre. </a:t>
            </a:r>
            <a:endParaRPr/>
          </a:p>
          <a:p>
            <a:pPr marL="228600" lvl="0" indent="-228600" algn="just" rtl="0">
              <a:lnSpc>
                <a:spcPct val="94000"/>
              </a:lnSpc>
              <a:spcBef>
                <a:spcPts val="1000"/>
              </a:spcBef>
              <a:spcAft>
                <a:spcPts val="0"/>
              </a:spcAft>
              <a:buClr>
                <a:srgbClr val="1B176C"/>
              </a:buClr>
              <a:buSzPts val="1540"/>
              <a:buChar char="•"/>
            </a:pPr>
            <a:r>
              <a:rPr lang="en-GB" sz="1540"/>
              <a:t>Further information can be found below:</a:t>
            </a:r>
            <a:endParaRPr/>
          </a:p>
          <a:p>
            <a:pPr marL="228600" lvl="0" indent="-228600" algn="just" rtl="0">
              <a:lnSpc>
                <a:spcPct val="94000"/>
              </a:lnSpc>
              <a:spcBef>
                <a:spcPts val="1000"/>
              </a:spcBef>
              <a:spcAft>
                <a:spcPts val="0"/>
              </a:spcAft>
              <a:buClr>
                <a:srgbClr val="1B176C"/>
              </a:buClr>
              <a:buSzPts val="1540"/>
              <a:buChar char="•"/>
            </a:pPr>
            <a:r>
              <a:rPr lang="en-GB" sz="1540" b="1"/>
              <a:t>Chat Health</a:t>
            </a:r>
            <a:r>
              <a:rPr lang="en-GB" sz="1540"/>
              <a:t> – contraception, smoke stop, alcohol, bereavement, mental health etc. Text: 07480635511 </a:t>
            </a:r>
            <a:endParaRPr/>
          </a:p>
          <a:p>
            <a:pPr marL="228600" lvl="0" indent="-228600" algn="just" rtl="0">
              <a:lnSpc>
                <a:spcPct val="94000"/>
              </a:lnSpc>
              <a:spcBef>
                <a:spcPts val="1000"/>
              </a:spcBef>
              <a:spcAft>
                <a:spcPts val="0"/>
              </a:spcAft>
              <a:buClr>
                <a:srgbClr val="1B176C"/>
              </a:buClr>
              <a:buSzPts val="1540"/>
              <a:buChar char="•"/>
            </a:pPr>
            <a:r>
              <a:rPr lang="en-GB" sz="1540"/>
              <a:t> </a:t>
            </a:r>
            <a:r>
              <a:rPr lang="en-GB" sz="1540" b="1"/>
              <a:t>Relationships, drugs, money, mental health</a:t>
            </a:r>
            <a:r>
              <a:rPr lang="en-GB" sz="1540"/>
              <a:t> – www.themix.org.uk  </a:t>
            </a:r>
            <a:endParaRPr/>
          </a:p>
          <a:p>
            <a:pPr marL="228600" lvl="0" indent="-228600" algn="just" rtl="0">
              <a:lnSpc>
                <a:spcPct val="94000"/>
              </a:lnSpc>
              <a:spcBef>
                <a:spcPts val="1000"/>
              </a:spcBef>
              <a:spcAft>
                <a:spcPts val="0"/>
              </a:spcAft>
              <a:buClr>
                <a:srgbClr val="1B176C"/>
              </a:buClr>
              <a:buSzPts val="1540"/>
              <a:buChar char="•"/>
            </a:pPr>
            <a:r>
              <a:rPr lang="en-GB" sz="1540" b="1"/>
              <a:t>Mental health</a:t>
            </a:r>
            <a:r>
              <a:rPr lang="en-GB" sz="1540"/>
              <a:t> – https://youngminds.org.uk  </a:t>
            </a:r>
            <a:endParaRPr/>
          </a:p>
          <a:p>
            <a:pPr marL="228600" lvl="0" indent="-228600" algn="just" rtl="0">
              <a:lnSpc>
                <a:spcPct val="94000"/>
              </a:lnSpc>
              <a:spcBef>
                <a:spcPts val="1000"/>
              </a:spcBef>
              <a:spcAft>
                <a:spcPts val="0"/>
              </a:spcAft>
              <a:buClr>
                <a:srgbClr val="1B176C"/>
              </a:buClr>
              <a:buSzPts val="1540"/>
              <a:buChar char="•"/>
            </a:pPr>
            <a:r>
              <a:rPr lang="en-GB" sz="1540" b="1"/>
              <a:t>Mental health including suicide</a:t>
            </a:r>
            <a:r>
              <a:rPr lang="en-GB" sz="1540"/>
              <a:t> – www.samaritans.org  </a:t>
            </a:r>
            <a:endParaRPr/>
          </a:p>
          <a:p>
            <a:pPr marL="228600" lvl="0" indent="-228600" algn="just" rtl="0">
              <a:lnSpc>
                <a:spcPct val="94000"/>
              </a:lnSpc>
              <a:spcBef>
                <a:spcPts val="1000"/>
              </a:spcBef>
              <a:spcAft>
                <a:spcPts val="0"/>
              </a:spcAft>
              <a:buClr>
                <a:srgbClr val="1B176C"/>
              </a:buClr>
              <a:buSzPts val="1540"/>
              <a:buChar char="•"/>
            </a:pPr>
            <a:r>
              <a:rPr lang="en-GB" sz="1540" b="1"/>
              <a:t>Mental health app</a:t>
            </a:r>
            <a:r>
              <a:rPr lang="en-GB" sz="1540"/>
              <a:t> – https://www.headspace.com  </a:t>
            </a:r>
            <a:endParaRPr/>
          </a:p>
          <a:p>
            <a:pPr marL="228600" lvl="0" indent="-228600" algn="just" rtl="0">
              <a:lnSpc>
                <a:spcPct val="94000"/>
              </a:lnSpc>
              <a:spcBef>
                <a:spcPts val="1000"/>
              </a:spcBef>
              <a:spcAft>
                <a:spcPts val="0"/>
              </a:spcAft>
              <a:buClr>
                <a:srgbClr val="1B176C"/>
              </a:buClr>
              <a:buSzPts val="1540"/>
              <a:buChar char="•"/>
            </a:pPr>
            <a:r>
              <a:rPr lang="en-GB" sz="1540" b="1"/>
              <a:t>Mental health</a:t>
            </a:r>
            <a:r>
              <a:rPr lang="en-GB" sz="1540"/>
              <a:t> – www.thecalmzone.net  </a:t>
            </a:r>
            <a:endParaRPr/>
          </a:p>
          <a:p>
            <a:pPr marL="228600" lvl="0" indent="-228600" algn="just" rtl="0">
              <a:lnSpc>
                <a:spcPct val="94000"/>
              </a:lnSpc>
              <a:spcBef>
                <a:spcPts val="1000"/>
              </a:spcBef>
              <a:spcAft>
                <a:spcPts val="0"/>
              </a:spcAft>
              <a:buClr>
                <a:srgbClr val="1B176C"/>
              </a:buClr>
              <a:buSzPts val="1540"/>
              <a:buChar char="•"/>
            </a:pPr>
            <a:r>
              <a:rPr lang="en-GB" sz="1540" b="1"/>
              <a:t>Self harm</a:t>
            </a:r>
            <a:r>
              <a:rPr lang="en-GB" sz="1540"/>
              <a:t> – www.nshn.co.uk  </a:t>
            </a:r>
            <a:endParaRPr/>
          </a:p>
          <a:p>
            <a:pPr marL="228600" lvl="0" indent="-228600" algn="just" rtl="0">
              <a:lnSpc>
                <a:spcPct val="94000"/>
              </a:lnSpc>
              <a:spcBef>
                <a:spcPts val="1000"/>
              </a:spcBef>
              <a:spcAft>
                <a:spcPts val="0"/>
              </a:spcAft>
              <a:buClr>
                <a:srgbClr val="1B176C"/>
              </a:buClr>
              <a:buSzPts val="1540"/>
              <a:buChar char="•"/>
            </a:pPr>
            <a:r>
              <a:rPr lang="en-GB" sz="1540" b="1"/>
              <a:t>Eating disorders</a:t>
            </a:r>
            <a:r>
              <a:rPr lang="en-GB" sz="1540"/>
              <a:t> – https://beateatingdisorders.org.uk </a:t>
            </a:r>
            <a:endParaRPr/>
          </a:p>
          <a:p>
            <a:pPr marL="228600" lvl="0" indent="-228600" algn="just" rtl="0">
              <a:lnSpc>
                <a:spcPct val="94000"/>
              </a:lnSpc>
              <a:spcBef>
                <a:spcPts val="1000"/>
              </a:spcBef>
              <a:spcAft>
                <a:spcPts val="0"/>
              </a:spcAft>
              <a:buClr>
                <a:srgbClr val="1B176C"/>
              </a:buClr>
              <a:buSzPts val="1540"/>
              <a:buChar char="•"/>
            </a:pPr>
            <a:r>
              <a:rPr lang="en-GB" sz="1540"/>
              <a:t>The school nurse runs drop-in sessions offering advice and support for all physical and mental health issues. Please speak to the Sixth Form team to book an appointment.  </a:t>
            </a:r>
            <a:endParaRPr/>
          </a:p>
          <a:p>
            <a:pPr marL="228600" lvl="0" indent="-130810" algn="just" rtl="0">
              <a:lnSpc>
                <a:spcPct val="94000"/>
              </a:lnSpc>
              <a:spcBef>
                <a:spcPts val="1000"/>
              </a:spcBef>
              <a:spcAft>
                <a:spcPts val="0"/>
              </a:spcAft>
              <a:buClr>
                <a:srgbClr val="1B176C"/>
              </a:buClr>
              <a:buSzPts val="1540"/>
              <a:buNone/>
            </a:pPr>
            <a:endParaRPr sz="1540"/>
          </a:p>
        </p:txBody>
      </p:sp>
      <p:sp>
        <p:nvSpPr>
          <p:cNvPr id="212" name="Google Shape;212;p18"/>
          <p:cNvSpPr txBox="1">
            <a:spLocks noGrp="1"/>
          </p:cNvSpPr>
          <p:nvPr>
            <p:ph type="title"/>
          </p:nvPr>
        </p:nvSpPr>
        <p:spPr>
          <a:xfrm>
            <a:off x="72569" y="1"/>
            <a:ext cx="11520000" cy="72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GB"/>
              <a:t>Health and Support</a:t>
            </a:r>
            <a:endParaRPr/>
          </a:p>
        </p:txBody>
      </p:sp>
    </p:spTree>
    <p:extLst>
      <p:ext uri="{BB962C8B-B14F-4D97-AF65-F5344CB8AC3E}">
        <p14:creationId xmlns:p14="http://schemas.microsoft.com/office/powerpoint/2010/main" val="115521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Working together </a:t>
            </a:r>
            <a:endParaRPr lang="en-GB" dirty="0"/>
          </a:p>
        </p:txBody>
      </p:sp>
      <p:graphicFrame>
        <p:nvGraphicFramePr>
          <p:cNvPr id="4" name="Table 3"/>
          <p:cNvGraphicFramePr>
            <a:graphicFrameLocks noGrp="1"/>
          </p:cNvGraphicFramePr>
          <p:nvPr>
            <p:extLst/>
          </p:nvPr>
        </p:nvGraphicFramePr>
        <p:xfrm>
          <a:off x="1876552" y="1246569"/>
          <a:ext cx="3995738" cy="3457576"/>
        </p:xfrm>
        <a:graphic>
          <a:graphicData uri="http://schemas.openxmlformats.org/drawingml/2006/table">
            <a:tbl>
              <a:tblPr/>
              <a:tblGrid>
                <a:gridCol w="3995738">
                  <a:extLst>
                    <a:ext uri="{9D8B030D-6E8A-4147-A177-3AD203B41FA5}">
                      <a16:colId xmlns:a16="http://schemas.microsoft.com/office/drawing/2014/main" val="3398064833"/>
                    </a:ext>
                  </a:extLst>
                </a:gridCol>
              </a:tblGrid>
              <a:tr h="534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Sixth Form Team</a:t>
                      </a:r>
                    </a:p>
                  </a:txBody>
                  <a:tcPr marL="91424" marR="91424"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451810503"/>
                  </a:ext>
                </a:extLst>
              </a:tr>
              <a:tr h="9175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Regular Monitoring</a:t>
                      </a:r>
                    </a:p>
                  </a:txBody>
                  <a:tcPr marL="91424" marR="91424"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13630657"/>
                  </a:ext>
                </a:extLst>
              </a:tr>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Early intervention / Pastoral care</a:t>
                      </a:r>
                      <a:endParaRPr kumimoji="0" lang="en-GB" altLang="en-US" sz="2800" b="1" i="0" u="none" strike="noStrike" cap="none" normalizeH="0" baseline="30000" dirty="0" smtClean="0">
                        <a:ln>
                          <a:noFill/>
                        </a:ln>
                        <a:solidFill>
                          <a:schemeClr val="tx1"/>
                        </a:solidFill>
                        <a:effectLst/>
                        <a:latin typeface="Arial" panose="020B0604020202020204" pitchFamily="34" charset="0"/>
                        <a:cs typeface="Arial" panose="020B0604020202020204" pitchFamily="34" charset="0"/>
                      </a:endParaRPr>
                    </a:p>
                  </a:txBody>
                  <a:tcPr marL="91424" marR="91424"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73853324"/>
                  </a:ext>
                </a:extLst>
              </a:tr>
              <a:tr h="9763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Exam technique &amp; Study skills </a:t>
                      </a:r>
                    </a:p>
                  </a:txBody>
                  <a:tcPr marL="91424" marR="91424"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582537417"/>
                  </a:ext>
                </a:extLst>
              </a:tr>
            </a:tbl>
          </a:graphicData>
        </a:graphic>
      </p:graphicFrame>
      <p:graphicFrame>
        <p:nvGraphicFramePr>
          <p:cNvPr id="5" name="Table 4"/>
          <p:cNvGraphicFramePr>
            <a:graphicFrameLocks noGrp="1"/>
          </p:cNvGraphicFramePr>
          <p:nvPr>
            <p:extLst/>
          </p:nvPr>
        </p:nvGraphicFramePr>
        <p:xfrm>
          <a:off x="6269165" y="1246569"/>
          <a:ext cx="3995737" cy="3482974"/>
        </p:xfrm>
        <a:graphic>
          <a:graphicData uri="http://schemas.openxmlformats.org/drawingml/2006/table">
            <a:tbl>
              <a:tblPr/>
              <a:tblGrid>
                <a:gridCol w="3995737">
                  <a:extLst>
                    <a:ext uri="{9D8B030D-6E8A-4147-A177-3AD203B41FA5}">
                      <a16:colId xmlns:a16="http://schemas.microsoft.com/office/drawing/2014/main" val="20000"/>
                    </a:ext>
                  </a:extLst>
                </a:gridCol>
              </a:tblGrid>
              <a:tr h="5349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chemeClr val="tx1"/>
                          </a:solidFill>
                          <a:effectLst/>
                          <a:latin typeface="Arial" charset="0"/>
                          <a:ea typeface="Arial" charset="0"/>
                          <a:cs typeface="Arial" charset="0"/>
                        </a:rPr>
                        <a:t>Home</a:t>
                      </a:r>
                    </a:p>
                  </a:txBody>
                  <a:tcPr marL="91424" marR="91424"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44562">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000000"/>
                          </a:solidFill>
                          <a:effectLst/>
                          <a:latin typeface="Arial" charset="0"/>
                          <a:ea typeface="Arial" charset="0"/>
                          <a:cs typeface="Arial" charset="0"/>
                        </a:rPr>
                        <a:t>Stay connected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a:ln>
                            <a:noFill/>
                          </a:ln>
                          <a:solidFill>
                            <a:srgbClr val="000000"/>
                          </a:solidFill>
                          <a:effectLst>
                            <a:outerShdw blurRad="38100" dist="38100" dir="2700000" algn="tl">
                              <a:srgbClr val="FFFFFF"/>
                            </a:outerShdw>
                          </a:effectLst>
                          <a:latin typeface="Arial" charset="0"/>
                          <a:ea typeface="Arial" charset="0"/>
                          <a:cs typeface="Arial" charset="0"/>
                        </a:rPr>
                        <a:t>(SMH/  email / Texts )</a:t>
                      </a:r>
                      <a:endParaRPr kumimoji="0" lang="en-GB" altLang="en-US" sz="2200" b="1" i="0" u="none" strike="noStrike" cap="none" normalizeH="0" baseline="0">
                        <a:ln>
                          <a:noFill/>
                        </a:ln>
                        <a:solidFill>
                          <a:schemeClr val="tx1"/>
                        </a:solidFill>
                        <a:effectLst>
                          <a:outerShdw blurRad="38100" dist="38100" dir="2700000" algn="tl">
                            <a:srgbClr val="FFFFFF"/>
                          </a:outerShdw>
                        </a:effectLst>
                        <a:latin typeface="Calibri" charset="0"/>
                      </a:endParaRPr>
                    </a:p>
                  </a:txBody>
                  <a:tcPr marL="91424" marR="91424"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27112">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000000"/>
                          </a:solidFill>
                          <a:effectLst/>
                          <a:latin typeface="Arial" charset="0"/>
                          <a:ea typeface="Arial" charset="0"/>
                          <a:cs typeface="Arial" charset="0"/>
                        </a:rPr>
                        <a:t>Take an interest </a:t>
                      </a:r>
                      <a:endParaRPr kumimoji="0" lang="en-GB" altLang="en-US" sz="2800" b="1" i="0" u="none" strike="noStrike" cap="none" normalizeH="0" baseline="0">
                        <a:ln>
                          <a:noFill/>
                        </a:ln>
                        <a:solidFill>
                          <a:schemeClr val="tx1"/>
                        </a:solidFill>
                        <a:effectLst/>
                        <a:latin typeface="Calibri" charset="0"/>
                      </a:endParaRPr>
                    </a:p>
                  </a:txBody>
                  <a:tcPr marL="91424" marR="91424"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76312">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000000"/>
                          </a:solidFill>
                          <a:effectLst/>
                          <a:latin typeface="Arial" charset="0"/>
                          <a:ea typeface="Arial" charset="0"/>
                          <a:cs typeface="Arial" charset="0"/>
                        </a:rPr>
                        <a:t>Encourage discussion</a:t>
                      </a:r>
                      <a:endParaRPr kumimoji="0" lang="en-GB" altLang="en-US" sz="2800" b="1" i="0" u="none" strike="noStrike" cap="none" normalizeH="0" baseline="0">
                        <a:ln>
                          <a:noFill/>
                        </a:ln>
                        <a:solidFill>
                          <a:schemeClr val="tx1"/>
                        </a:solidFill>
                        <a:effectLst/>
                        <a:latin typeface="Calibri" charset="0"/>
                      </a:endParaRPr>
                    </a:p>
                  </a:txBody>
                  <a:tcPr marL="91424" marR="91424" marT="45729" marB="4572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2471865" y="4866069"/>
            <a:ext cx="7121525" cy="1169987"/>
          </a:xfrm>
          <a:prstGeom prst="rect">
            <a:avLst/>
          </a:prstGeom>
          <a:solidFill>
            <a:schemeClr val="accent1">
              <a:lumMod val="40000"/>
              <a:lumOff val="60000"/>
            </a:schemeClr>
          </a:solidFill>
        </p:spPr>
        <p:txBody>
          <a:bodyPr wrap="none">
            <a:spAutoFit/>
          </a:bodyPr>
          <a:lstStyle/>
          <a:p>
            <a:pPr algn="ctr" eaLnBrk="1" fontAlgn="auto" hangingPunct="1">
              <a:spcBef>
                <a:spcPts val="0"/>
              </a:spcBef>
              <a:spcAft>
                <a:spcPts val="0"/>
              </a:spcAft>
              <a:defRPr/>
            </a:pPr>
            <a:r>
              <a:rPr lang="en-GB" sz="3500" b="1" dirty="0">
                <a:latin typeface="Gill Sans" panose="020B0604020202020204" charset="0"/>
                <a:cs typeface="Arial" pitchFamily="34" charset="0"/>
              </a:rPr>
              <a:t>Communication and Partnership</a:t>
            </a:r>
          </a:p>
          <a:p>
            <a:pPr algn="ctr" eaLnBrk="1" fontAlgn="auto" hangingPunct="1">
              <a:spcBef>
                <a:spcPts val="0"/>
              </a:spcBef>
              <a:spcAft>
                <a:spcPts val="0"/>
              </a:spcAft>
              <a:defRPr/>
            </a:pPr>
            <a:r>
              <a:rPr lang="en-GB" sz="3500" b="1" dirty="0">
                <a:latin typeface="Gill Sans" panose="020B0604020202020204" charset="0"/>
                <a:cs typeface="Arial" pitchFamily="34" charset="0"/>
              </a:rPr>
              <a:t>Enrichment of Individuals</a:t>
            </a:r>
          </a:p>
        </p:txBody>
      </p:sp>
    </p:spTree>
    <p:extLst>
      <p:ext uri="{BB962C8B-B14F-4D97-AF65-F5344CB8AC3E}">
        <p14:creationId xmlns:p14="http://schemas.microsoft.com/office/powerpoint/2010/main" val="33228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Predicted grades</a:t>
            </a:r>
            <a:endParaRPr lang="en-US" dirty="0"/>
          </a:p>
        </p:txBody>
      </p:sp>
      <p:sp>
        <p:nvSpPr>
          <p:cNvPr id="4" name="Rectangle 3"/>
          <p:cNvSpPr/>
          <p:nvPr/>
        </p:nvSpPr>
        <p:spPr>
          <a:xfrm>
            <a:off x="648267" y="720001"/>
            <a:ext cx="10944302" cy="5909310"/>
          </a:xfrm>
          <a:prstGeom prst="rect">
            <a:avLst/>
          </a:prstGeom>
        </p:spPr>
        <p:txBody>
          <a:bodyPr wrap="square">
            <a:spAutoFit/>
          </a:bodyPr>
          <a:lstStyle/>
          <a:p>
            <a:r>
              <a:rPr lang="en-GB" dirty="0"/>
              <a:t>Students will be given the highest grade from the following for their UCAS Prediction: </a:t>
            </a:r>
          </a:p>
          <a:p>
            <a:pPr lvl="0"/>
            <a:r>
              <a:rPr lang="en-GB" dirty="0"/>
              <a:t>ALPs Target Grade (Based upon the Average Point Score of GCSE Results).</a:t>
            </a:r>
          </a:p>
          <a:p>
            <a:pPr lvl="0"/>
            <a:r>
              <a:rPr lang="en-GB" dirty="0"/>
              <a:t>Result of In Class Assessment. </a:t>
            </a:r>
          </a:p>
          <a:p>
            <a:pPr lvl="0"/>
            <a:r>
              <a:rPr lang="en-GB" dirty="0"/>
              <a:t>Professional Prediction. </a:t>
            </a:r>
          </a:p>
          <a:p>
            <a:r>
              <a:rPr lang="en-GB" dirty="0"/>
              <a:t>For students not applying to these specific courses, we ask that all applications are received by the end of the winter term. This means students will have the opportunity to sit their November PPE exams to help inform their predicted grades.</a:t>
            </a:r>
          </a:p>
          <a:p>
            <a:r>
              <a:rPr lang="en-GB" dirty="0"/>
              <a:t> </a:t>
            </a:r>
          </a:p>
          <a:p>
            <a:r>
              <a:rPr lang="en-GB" dirty="0"/>
              <a:t>For students not applying in October the following system will be applied:</a:t>
            </a:r>
          </a:p>
          <a:p>
            <a:r>
              <a:rPr lang="en-GB" dirty="0"/>
              <a:t>Students will be given the highest grade from the following for their UCAS Grade: </a:t>
            </a:r>
          </a:p>
          <a:p>
            <a:pPr lvl="0"/>
            <a:r>
              <a:rPr lang="en-GB" dirty="0"/>
              <a:t>ALPs Target Grade (Based upon the Average Point Score of GCSE Results).</a:t>
            </a:r>
          </a:p>
          <a:p>
            <a:pPr lvl="0"/>
            <a:r>
              <a:rPr lang="en-GB" dirty="0"/>
              <a:t>Result of PPE. </a:t>
            </a:r>
          </a:p>
          <a:p>
            <a:pPr lvl="0"/>
            <a:r>
              <a:rPr lang="en-GB" dirty="0"/>
              <a:t>Professional Prediction. </a:t>
            </a:r>
            <a:endParaRPr lang="en-GB" dirty="0" smtClean="0"/>
          </a:p>
          <a:p>
            <a:pPr lvl="0"/>
            <a:endParaRPr lang="en-GB" dirty="0"/>
          </a:p>
          <a:p>
            <a:r>
              <a:rPr lang="en-GB" dirty="0"/>
              <a:t>Whilst we wish to ensure that our UCAS predicted grades are in the best interests of applicants, we must clarify that these grades are aspirational. As such, in the event that the school is asked to submit Centre Assessed Grades through evidence of student performance, they will do so using the evidence of student performance available, in line with government guidance. Please also note that if a UCAS grade is based solely upon an ALPs target grade, the student may be working below this level and may not achieve their UCAS prediction, either in an exam or in a Centre Assessment Grading system. Therefore, we would encourage students to apply to a range of institutions with differing entry criteria.</a:t>
            </a:r>
          </a:p>
        </p:txBody>
      </p:sp>
    </p:spTree>
    <p:extLst>
      <p:ext uri="{BB962C8B-B14F-4D97-AF65-F5344CB8AC3E}">
        <p14:creationId xmlns:p14="http://schemas.microsoft.com/office/powerpoint/2010/main" val="531676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79" y="994299"/>
            <a:ext cx="11495034" cy="4625266"/>
          </a:xfrm>
        </p:spPr>
        <p:txBody>
          <a:bodyPr>
            <a:normAutofit/>
          </a:bodyPr>
          <a:lstStyle/>
          <a:p>
            <a:r>
              <a:rPr lang="en-US" dirty="0"/>
              <a:t>UNIVERSITY IN SEPT 2021</a:t>
            </a:r>
          </a:p>
          <a:p>
            <a:r>
              <a:rPr lang="en-US" dirty="0"/>
              <a:t>GAP YEAR THEN UNIVERSITY IN SEPT 2021</a:t>
            </a:r>
          </a:p>
          <a:p>
            <a:r>
              <a:rPr lang="en-US" dirty="0"/>
              <a:t>APPRENTICESHIP</a:t>
            </a:r>
          </a:p>
          <a:p>
            <a:r>
              <a:rPr lang="en-US" dirty="0"/>
              <a:t>SCHOOL LEAVER PROGRAMME</a:t>
            </a:r>
          </a:p>
          <a:p>
            <a:r>
              <a:rPr lang="en-US" dirty="0"/>
              <a:t>FURTHER STUDIES</a:t>
            </a:r>
          </a:p>
          <a:p>
            <a:r>
              <a:rPr lang="en-US" dirty="0"/>
              <a:t>PAID EMPLOYMENT</a:t>
            </a:r>
          </a:p>
        </p:txBody>
      </p:sp>
      <p:sp>
        <p:nvSpPr>
          <p:cNvPr id="5" name="Title 4"/>
          <p:cNvSpPr>
            <a:spLocks noGrp="1"/>
          </p:cNvSpPr>
          <p:nvPr>
            <p:ph type="title"/>
          </p:nvPr>
        </p:nvSpPr>
        <p:spPr/>
        <p:txBody>
          <a:bodyPr/>
          <a:lstStyle/>
          <a:p>
            <a:r>
              <a:rPr lang="en-GB" dirty="0"/>
              <a:t>Potential Pathways</a:t>
            </a:r>
          </a:p>
        </p:txBody>
      </p:sp>
    </p:spTree>
    <p:extLst>
      <p:ext uri="{BB962C8B-B14F-4D97-AF65-F5344CB8AC3E}">
        <p14:creationId xmlns:p14="http://schemas.microsoft.com/office/powerpoint/2010/main" val="753196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Applying to University via UCAS</a:t>
            </a:r>
          </a:p>
        </p:txBody>
      </p:sp>
      <p:pic>
        <p:nvPicPr>
          <p:cNvPr id="4" name="Picture 3"/>
          <p:cNvPicPr>
            <a:picLocks noChangeAspect="1"/>
          </p:cNvPicPr>
          <p:nvPr/>
        </p:nvPicPr>
        <p:blipFill>
          <a:blip r:embed="rId2"/>
          <a:stretch>
            <a:fillRect/>
          </a:stretch>
        </p:blipFill>
        <p:spPr>
          <a:xfrm>
            <a:off x="4952168" y="1308153"/>
            <a:ext cx="4310514" cy="43691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763" y="1969822"/>
            <a:ext cx="3495675" cy="1190625"/>
          </a:xfrm>
          <a:prstGeom prst="rect">
            <a:avLst/>
          </a:prstGeom>
        </p:spPr>
      </p:pic>
    </p:spTree>
    <p:extLst>
      <p:ext uri="{BB962C8B-B14F-4D97-AF65-F5344CB8AC3E}">
        <p14:creationId xmlns:p14="http://schemas.microsoft.com/office/powerpoint/2010/main" val="2134196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0" name="Rectangle 18"/>
          <p:cNvSpPr>
            <a:spLocks noChangeArrowheads="1"/>
          </p:cNvSpPr>
          <p:nvPr/>
        </p:nvSpPr>
        <p:spPr bwMode="auto">
          <a:xfrm>
            <a:off x="1847528" y="1412876"/>
            <a:ext cx="8496944"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1813" indent="-5318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spcAft>
                <a:spcPct val="15000"/>
              </a:spcAft>
              <a:buFont typeface="Arial" charset="0"/>
              <a:buChar char="•"/>
            </a:pPr>
            <a:r>
              <a:rPr lang="en-GB" sz="3000" b="1" dirty="0">
                <a:solidFill>
                  <a:srgbClr val="000000"/>
                </a:solidFill>
                <a:cs typeface="Arial" charset="0"/>
              </a:rPr>
              <a:t>Introduction &amp; </a:t>
            </a:r>
            <a:r>
              <a:rPr lang="en-GB" altLang="en-US" sz="3000" b="1" dirty="0">
                <a:solidFill>
                  <a:srgbClr val="000000"/>
                </a:solidFill>
                <a:cs typeface="Arial" charset="0"/>
              </a:rPr>
              <a:t>Expectations</a:t>
            </a:r>
            <a:r>
              <a:rPr lang="en-GB" sz="3000" b="1" dirty="0">
                <a:solidFill>
                  <a:srgbClr val="000000"/>
                </a:solidFill>
                <a:cs typeface="Arial" charset="0"/>
              </a:rPr>
              <a:t> </a:t>
            </a:r>
          </a:p>
          <a:p>
            <a:pPr>
              <a:spcBef>
                <a:spcPct val="20000"/>
              </a:spcBef>
              <a:spcAft>
                <a:spcPct val="15000"/>
              </a:spcAft>
              <a:buFont typeface="Arial" charset="0"/>
              <a:buChar char="•"/>
            </a:pPr>
            <a:r>
              <a:rPr lang="en-GB" altLang="en-US" sz="3000" b="1" dirty="0">
                <a:solidFill>
                  <a:srgbClr val="000000"/>
                </a:solidFill>
                <a:cs typeface="Arial" charset="0"/>
              </a:rPr>
              <a:t>The Year Ahead / Key Dates / </a:t>
            </a:r>
            <a:r>
              <a:rPr lang="en-GB" sz="3000" b="1" dirty="0">
                <a:solidFill>
                  <a:srgbClr val="000000"/>
                </a:solidFill>
                <a:cs typeface="Arial" charset="0"/>
              </a:rPr>
              <a:t>Assessments</a:t>
            </a:r>
            <a:endParaRPr lang="en-GB" altLang="en-US" sz="3000" b="1" dirty="0">
              <a:solidFill>
                <a:srgbClr val="000000"/>
              </a:solidFill>
              <a:cs typeface="Arial" charset="0"/>
            </a:endParaRPr>
          </a:p>
          <a:p>
            <a:pPr>
              <a:lnSpc>
                <a:spcPct val="150000"/>
              </a:lnSpc>
              <a:spcBef>
                <a:spcPct val="20000"/>
              </a:spcBef>
              <a:spcAft>
                <a:spcPct val="15000"/>
              </a:spcAft>
              <a:buFont typeface="Arial" charset="0"/>
              <a:buChar char="•"/>
            </a:pPr>
            <a:r>
              <a:rPr lang="en-GB" sz="3000" b="1" dirty="0">
                <a:solidFill>
                  <a:srgbClr val="000000"/>
                </a:solidFill>
                <a:cs typeface="Arial" charset="0"/>
              </a:rPr>
              <a:t>Study habits / organisation</a:t>
            </a:r>
          </a:p>
          <a:p>
            <a:pPr>
              <a:lnSpc>
                <a:spcPct val="150000"/>
              </a:lnSpc>
              <a:spcBef>
                <a:spcPct val="20000"/>
              </a:spcBef>
              <a:spcAft>
                <a:spcPct val="15000"/>
              </a:spcAft>
              <a:buFont typeface="Arial" charset="0"/>
              <a:buChar char="•"/>
            </a:pPr>
            <a:r>
              <a:rPr lang="en-GB" sz="3000" b="1" dirty="0">
                <a:solidFill>
                  <a:srgbClr val="000000"/>
                </a:solidFill>
                <a:cs typeface="Arial" charset="0"/>
              </a:rPr>
              <a:t>The UCAS Process </a:t>
            </a:r>
          </a:p>
          <a:p>
            <a:pPr>
              <a:lnSpc>
                <a:spcPct val="150000"/>
              </a:lnSpc>
              <a:spcBef>
                <a:spcPct val="20000"/>
              </a:spcBef>
              <a:spcAft>
                <a:spcPct val="15000"/>
              </a:spcAft>
              <a:buFont typeface="Arial" charset="0"/>
              <a:buChar char="•"/>
            </a:pPr>
            <a:r>
              <a:rPr lang="en-GB" sz="3000" b="1" dirty="0">
                <a:solidFill>
                  <a:srgbClr val="000000"/>
                </a:solidFill>
                <a:cs typeface="Arial" charset="0"/>
              </a:rPr>
              <a:t>Apprenticeships </a:t>
            </a:r>
          </a:p>
          <a:p>
            <a:pPr>
              <a:lnSpc>
                <a:spcPct val="150000"/>
              </a:lnSpc>
              <a:spcBef>
                <a:spcPct val="20000"/>
              </a:spcBef>
              <a:spcAft>
                <a:spcPct val="15000"/>
              </a:spcAft>
              <a:buFont typeface="Arial" charset="0"/>
              <a:buChar char="•"/>
            </a:pPr>
            <a:r>
              <a:rPr lang="en-GB" sz="3000" b="1" dirty="0">
                <a:solidFill>
                  <a:srgbClr val="000000"/>
                </a:solidFill>
                <a:cs typeface="Arial" charset="0"/>
              </a:rPr>
              <a:t>Opportunities for Questions</a:t>
            </a:r>
          </a:p>
        </p:txBody>
      </p:sp>
      <p:sp>
        <p:nvSpPr>
          <p:cNvPr id="4" name="Title 3"/>
          <p:cNvSpPr>
            <a:spLocks noGrp="1"/>
          </p:cNvSpPr>
          <p:nvPr>
            <p:ph type="title"/>
          </p:nvPr>
        </p:nvSpPr>
        <p:spPr/>
        <p:txBody>
          <a:bodyPr>
            <a:normAutofit/>
          </a:bodyPr>
          <a:lstStyle/>
          <a:p>
            <a:r>
              <a:rPr lang="en-GB" dirty="0"/>
              <a:t>Agenda</a:t>
            </a:r>
          </a:p>
        </p:txBody>
      </p:sp>
    </p:spTree>
    <p:extLst>
      <p:ext uri="{BB962C8B-B14F-4D97-AF65-F5344CB8AC3E}">
        <p14:creationId xmlns:p14="http://schemas.microsoft.com/office/powerpoint/2010/main" val="79444705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lvl="0" fontAlgn="base">
              <a:lnSpc>
                <a:spcPct val="90000"/>
              </a:lnSpc>
              <a:spcAft>
                <a:spcPct val="0"/>
              </a:spcAft>
              <a:buFontTx/>
              <a:buChar char="•"/>
            </a:pPr>
            <a:r>
              <a:rPr lang="en-GB" altLang="en-US" sz="2200" dirty="0">
                <a:solidFill>
                  <a:srgbClr val="000000"/>
                </a:solidFill>
                <a:latin typeface="Arial"/>
              </a:rPr>
              <a:t>University applications are made through </a:t>
            </a:r>
            <a:r>
              <a:rPr lang="en-GB" altLang="en-US" sz="2200" dirty="0">
                <a:solidFill>
                  <a:srgbClr val="0000CC"/>
                </a:solidFill>
                <a:latin typeface="Arial"/>
              </a:rPr>
              <a:t>UCAS </a:t>
            </a:r>
          </a:p>
          <a:p>
            <a:pPr lvl="0" fontAlgn="base">
              <a:lnSpc>
                <a:spcPct val="90000"/>
              </a:lnSpc>
              <a:spcAft>
                <a:spcPct val="0"/>
              </a:spcAft>
              <a:buFontTx/>
              <a:buChar char="•"/>
            </a:pPr>
            <a:r>
              <a:rPr lang="en-GB" altLang="en-US" sz="2200" dirty="0">
                <a:solidFill>
                  <a:srgbClr val="000000"/>
                </a:solidFill>
                <a:latin typeface="Arial"/>
              </a:rPr>
              <a:t>Students have </a:t>
            </a:r>
            <a:r>
              <a:rPr lang="en-GB" altLang="en-US" sz="2200" dirty="0">
                <a:solidFill>
                  <a:srgbClr val="0000CC"/>
                </a:solidFill>
                <a:latin typeface="Arial"/>
              </a:rPr>
              <a:t>5 course choices</a:t>
            </a:r>
            <a:r>
              <a:rPr lang="en-GB" altLang="en-US" sz="2200" dirty="0">
                <a:solidFill>
                  <a:srgbClr val="000000"/>
                </a:solidFill>
                <a:latin typeface="Arial"/>
              </a:rPr>
              <a:t> which are made on one online form</a:t>
            </a:r>
          </a:p>
          <a:p>
            <a:pPr lvl="0" fontAlgn="base">
              <a:lnSpc>
                <a:spcPct val="90000"/>
              </a:lnSpc>
              <a:spcAft>
                <a:spcPct val="0"/>
              </a:spcAft>
              <a:buFontTx/>
              <a:buChar char="•"/>
            </a:pPr>
            <a:r>
              <a:rPr lang="en-GB" altLang="en-US" sz="2200" dirty="0">
                <a:solidFill>
                  <a:srgbClr val="000000"/>
                </a:solidFill>
                <a:latin typeface="Arial"/>
              </a:rPr>
              <a:t>The closing date is </a:t>
            </a:r>
            <a:r>
              <a:rPr lang="en-GB" altLang="en-US" sz="2200" dirty="0">
                <a:solidFill>
                  <a:srgbClr val="0000CC"/>
                </a:solidFill>
                <a:latin typeface="Arial"/>
              </a:rPr>
              <a:t>15</a:t>
            </a:r>
            <a:r>
              <a:rPr lang="en-GB" altLang="en-US" sz="2200" baseline="30000" dirty="0">
                <a:solidFill>
                  <a:srgbClr val="0000CC"/>
                </a:solidFill>
                <a:latin typeface="Arial"/>
              </a:rPr>
              <a:t>th</a:t>
            </a:r>
            <a:r>
              <a:rPr lang="en-GB" altLang="en-US" sz="2200" dirty="0">
                <a:solidFill>
                  <a:srgbClr val="0000CC"/>
                </a:solidFill>
                <a:latin typeface="Arial"/>
              </a:rPr>
              <a:t> January</a:t>
            </a:r>
            <a:r>
              <a:rPr lang="en-GB" altLang="en-US" sz="2200" dirty="0">
                <a:solidFill>
                  <a:srgbClr val="000000"/>
                </a:solidFill>
                <a:latin typeface="Arial"/>
              </a:rPr>
              <a:t> (15</a:t>
            </a:r>
            <a:r>
              <a:rPr lang="en-GB" altLang="en-US" sz="2200" baseline="30000" dirty="0">
                <a:solidFill>
                  <a:srgbClr val="000000"/>
                </a:solidFill>
                <a:latin typeface="Arial"/>
              </a:rPr>
              <a:t>th</a:t>
            </a:r>
            <a:r>
              <a:rPr lang="en-GB" altLang="en-US" sz="2200" dirty="0">
                <a:solidFill>
                  <a:srgbClr val="000000"/>
                </a:solidFill>
                <a:latin typeface="Arial"/>
              </a:rPr>
              <a:t> October for Oxford/Cambridge and medicine)</a:t>
            </a:r>
          </a:p>
          <a:p>
            <a:pPr lvl="0" fontAlgn="base">
              <a:lnSpc>
                <a:spcPct val="90000"/>
              </a:lnSpc>
              <a:spcAft>
                <a:spcPct val="0"/>
              </a:spcAft>
              <a:buFontTx/>
              <a:buChar char="•"/>
            </a:pPr>
            <a:r>
              <a:rPr lang="en-GB" altLang="en-US" sz="2200" dirty="0">
                <a:solidFill>
                  <a:srgbClr val="000000"/>
                </a:solidFill>
                <a:latin typeface="Arial"/>
              </a:rPr>
              <a:t>Students may be called for </a:t>
            </a:r>
            <a:r>
              <a:rPr lang="en-GB" altLang="en-US" sz="2200" dirty="0">
                <a:solidFill>
                  <a:srgbClr val="0000CC"/>
                </a:solidFill>
                <a:latin typeface="Arial"/>
              </a:rPr>
              <a:t>interview</a:t>
            </a:r>
            <a:r>
              <a:rPr lang="en-GB" altLang="en-US" sz="2200" dirty="0">
                <a:solidFill>
                  <a:srgbClr val="000000"/>
                </a:solidFill>
                <a:latin typeface="Arial"/>
              </a:rPr>
              <a:t> but most will not</a:t>
            </a:r>
          </a:p>
          <a:p>
            <a:pPr lvl="0" fontAlgn="base">
              <a:lnSpc>
                <a:spcPct val="90000"/>
              </a:lnSpc>
              <a:spcAft>
                <a:spcPct val="0"/>
              </a:spcAft>
              <a:buFontTx/>
              <a:buChar char="•"/>
            </a:pPr>
            <a:r>
              <a:rPr lang="en-GB" altLang="en-US" sz="2200" dirty="0">
                <a:solidFill>
                  <a:srgbClr val="000000"/>
                </a:solidFill>
                <a:latin typeface="Arial"/>
              </a:rPr>
              <a:t>Decisions are made by Universities from </a:t>
            </a:r>
            <a:r>
              <a:rPr lang="en-GB" altLang="en-US" sz="2200" dirty="0">
                <a:solidFill>
                  <a:srgbClr val="0070C0"/>
                </a:solidFill>
                <a:latin typeface="Arial"/>
              </a:rPr>
              <a:t>September</a:t>
            </a:r>
            <a:r>
              <a:rPr lang="en-GB" altLang="en-US" sz="2200" dirty="0">
                <a:solidFill>
                  <a:srgbClr val="0000CC"/>
                </a:solidFill>
                <a:latin typeface="Arial"/>
              </a:rPr>
              <a:t> to April</a:t>
            </a:r>
            <a:r>
              <a:rPr lang="en-GB" altLang="en-US" sz="2200" dirty="0">
                <a:solidFill>
                  <a:srgbClr val="000000"/>
                </a:solidFill>
                <a:latin typeface="Arial"/>
              </a:rPr>
              <a:t> </a:t>
            </a:r>
          </a:p>
          <a:p>
            <a:pPr lvl="0" fontAlgn="base">
              <a:lnSpc>
                <a:spcPct val="90000"/>
              </a:lnSpc>
              <a:spcAft>
                <a:spcPct val="0"/>
              </a:spcAft>
              <a:buFontTx/>
              <a:buChar char="•"/>
            </a:pPr>
            <a:r>
              <a:rPr lang="en-GB" altLang="en-US" sz="2200" dirty="0">
                <a:solidFill>
                  <a:srgbClr val="000000"/>
                </a:solidFill>
                <a:latin typeface="Arial"/>
              </a:rPr>
              <a:t>Places are </a:t>
            </a:r>
            <a:r>
              <a:rPr lang="en-GB" altLang="en-US" sz="2200" dirty="0">
                <a:solidFill>
                  <a:srgbClr val="0000CC"/>
                </a:solidFill>
                <a:latin typeface="Arial"/>
              </a:rPr>
              <a:t>conditional</a:t>
            </a:r>
            <a:r>
              <a:rPr lang="en-GB" altLang="en-US" sz="2200" dirty="0">
                <a:solidFill>
                  <a:srgbClr val="000000"/>
                </a:solidFill>
                <a:latin typeface="Arial"/>
              </a:rPr>
              <a:t> on obtaining exam grades </a:t>
            </a:r>
          </a:p>
          <a:p>
            <a:pPr lvl="0" fontAlgn="base">
              <a:lnSpc>
                <a:spcPct val="90000"/>
              </a:lnSpc>
              <a:spcAft>
                <a:spcPct val="0"/>
              </a:spcAft>
              <a:buFontTx/>
              <a:buChar char="•"/>
            </a:pPr>
            <a:r>
              <a:rPr lang="en-GB" altLang="en-US" sz="2200" dirty="0">
                <a:solidFill>
                  <a:srgbClr val="000000"/>
                </a:solidFill>
                <a:latin typeface="Arial"/>
              </a:rPr>
              <a:t>One </a:t>
            </a:r>
            <a:r>
              <a:rPr lang="en-GB" altLang="en-US" sz="2200" dirty="0">
                <a:solidFill>
                  <a:srgbClr val="0000CC"/>
                </a:solidFill>
                <a:latin typeface="Arial"/>
              </a:rPr>
              <a:t>firm</a:t>
            </a:r>
            <a:r>
              <a:rPr lang="en-GB" altLang="en-US" sz="2200" dirty="0">
                <a:solidFill>
                  <a:srgbClr val="000000"/>
                </a:solidFill>
                <a:latin typeface="Arial"/>
              </a:rPr>
              <a:t> and one </a:t>
            </a:r>
            <a:r>
              <a:rPr lang="en-GB" altLang="en-US" sz="2200" dirty="0">
                <a:solidFill>
                  <a:srgbClr val="0000CC"/>
                </a:solidFill>
                <a:latin typeface="Arial"/>
              </a:rPr>
              <a:t>insurance</a:t>
            </a:r>
            <a:r>
              <a:rPr lang="en-GB" altLang="en-US" sz="2200" dirty="0">
                <a:solidFill>
                  <a:srgbClr val="000000"/>
                </a:solidFill>
                <a:latin typeface="Arial"/>
              </a:rPr>
              <a:t> offer to accept in late April</a:t>
            </a:r>
          </a:p>
          <a:p>
            <a:pPr lvl="0" fontAlgn="base">
              <a:lnSpc>
                <a:spcPct val="90000"/>
              </a:lnSpc>
              <a:spcAft>
                <a:spcPct val="0"/>
              </a:spcAft>
              <a:buFontTx/>
              <a:buChar char="•"/>
            </a:pPr>
            <a:r>
              <a:rPr lang="en-GB" altLang="en-US" sz="2200" dirty="0">
                <a:solidFill>
                  <a:srgbClr val="000000"/>
                </a:solidFill>
                <a:latin typeface="Arial"/>
              </a:rPr>
              <a:t>If no offers students can choose another option through </a:t>
            </a:r>
            <a:r>
              <a:rPr lang="en-GB" altLang="en-US" sz="2200" dirty="0">
                <a:solidFill>
                  <a:srgbClr val="0000CC"/>
                </a:solidFill>
                <a:latin typeface="Arial"/>
              </a:rPr>
              <a:t>UCAS Extra.</a:t>
            </a:r>
          </a:p>
          <a:p>
            <a:pPr lvl="0" fontAlgn="base">
              <a:lnSpc>
                <a:spcPct val="90000"/>
              </a:lnSpc>
              <a:spcAft>
                <a:spcPct val="0"/>
              </a:spcAft>
              <a:buFontTx/>
              <a:buChar char="•"/>
            </a:pPr>
            <a:r>
              <a:rPr lang="en-GB" altLang="en-US" sz="2200" dirty="0">
                <a:solidFill>
                  <a:srgbClr val="000000"/>
                </a:solidFill>
                <a:latin typeface="Arial"/>
              </a:rPr>
              <a:t>If still not placed or do not meet the conditions of an offer, you</a:t>
            </a:r>
            <a:r>
              <a:rPr lang="en-GB" altLang="en-US" sz="2200" dirty="0">
                <a:solidFill>
                  <a:srgbClr val="0000CC"/>
                </a:solidFill>
                <a:latin typeface="Arial"/>
              </a:rPr>
              <a:t> </a:t>
            </a:r>
            <a:r>
              <a:rPr lang="en-GB" altLang="en-US" sz="2200" dirty="0">
                <a:solidFill>
                  <a:srgbClr val="000000"/>
                </a:solidFill>
                <a:latin typeface="Arial"/>
              </a:rPr>
              <a:t>can enter</a:t>
            </a:r>
            <a:r>
              <a:rPr lang="en-GB" altLang="en-US" sz="2200" dirty="0">
                <a:solidFill>
                  <a:srgbClr val="0000CC"/>
                </a:solidFill>
                <a:latin typeface="Arial"/>
              </a:rPr>
              <a:t> Clearing. This starts from 8am on Results Day.</a:t>
            </a:r>
          </a:p>
          <a:p>
            <a:endParaRPr lang="en-GB" sz="2200" dirty="0"/>
          </a:p>
        </p:txBody>
      </p:sp>
      <p:sp>
        <p:nvSpPr>
          <p:cNvPr id="5" name="Title 4"/>
          <p:cNvSpPr>
            <a:spLocks noGrp="1"/>
          </p:cNvSpPr>
          <p:nvPr>
            <p:ph type="title"/>
          </p:nvPr>
        </p:nvSpPr>
        <p:spPr/>
        <p:txBody>
          <a:bodyPr/>
          <a:lstStyle/>
          <a:p>
            <a:r>
              <a:rPr lang="en-GB" dirty="0"/>
              <a:t>The Basics </a:t>
            </a:r>
          </a:p>
        </p:txBody>
      </p:sp>
    </p:spTree>
    <p:extLst>
      <p:ext uri="{BB962C8B-B14F-4D97-AF65-F5344CB8AC3E}">
        <p14:creationId xmlns:p14="http://schemas.microsoft.com/office/powerpoint/2010/main" val="3820821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 Diagonal Corner Rectangle 54"/>
          <p:cNvSpPr/>
          <p:nvPr/>
        </p:nvSpPr>
        <p:spPr>
          <a:xfrm>
            <a:off x="6280192" y="5211747"/>
            <a:ext cx="1535464" cy="1206290"/>
          </a:xfrm>
          <a:prstGeom prst="round2Diag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54" name="Round Diagonal Corner Rectangle 53"/>
          <p:cNvSpPr/>
          <p:nvPr/>
        </p:nvSpPr>
        <p:spPr>
          <a:xfrm>
            <a:off x="4252228" y="5216070"/>
            <a:ext cx="1535464" cy="1206290"/>
          </a:xfrm>
          <a:prstGeom prst="round2Diag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52" name="Round Diagonal Corner Rectangle 51"/>
          <p:cNvSpPr/>
          <p:nvPr/>
        </p:nvSpPr>
        <p:spPr>
          <a:xfrm>
            <a:off x="7422350" y="3809457"/>
            <a:ext cx="1535464" cy="1206290"/>
          </a:xfrm>
          <a:prstGeom prst="round2Diag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51" name="Round Diagonal Corner Rectangle 50"/>
          <p:cNvSpPr/>
          <p:nvPr/>
        </p:nvSpPr>
        <p:spPr>
          <a:xfrm>
            <a:off x="5438619" y="3813755"/>
            <a:ext cx="1535464" cy="1206290"/>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50" name="Round Diagonal Corner Rectangle 49"/>
          <p:cNvSpPr/>
          <p:nvPr/>
        </p:nvSpPr>
        <p:spPr>
          <a:xfrm>
            <a:off x="3484496" y="3814025"/>
            <a:ext cx="1535464" cy="120629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49" name="Round Diagonal Corner Rectangle 48"/>
          <p:cNvSpPr/>
          <p:nvPr/>
        </p:nvSpPr>
        <p:spPr>
          <a:xfrm>
            <a:off x="8284467" y="2411440"/>
            <a:ext cx="1535464" cy="1206290"/>
          </a:xfrm>
          <a:prstGeom prst="round2Diag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48" name="Round Diagonal Corner Rectangle 47"/>
          <p:cNvSpPr/>
          <p:nvPr/>
        </p:nvSpPr>
        <p:spPr>
          <a:xfrm>
            <a:off x="6229393" y="2411440"/>
            <a:ext cx="1535464" cy="120629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47" name="Round Diagonal Corner Rectangle 46"/>
          <p:cNvSpPr/>
          <p:nvPr/>
        </p:nvSpPr>
        <p:spPr>
          <a:xfrm>
            <a:off x="4186395" y="2411440"/>
            <a:ext cx="1535464" cy="1206290"/>
          </a:xfrm>
          <a:prstGeom prst="round2Diag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46" name="Round Diagonal Corner Rectangle 45"/>
          <p:cNvSpPr/>
          <p:nvPr/>
        </p:nvSpPr>
        <p:spPr>
          <a:xfrm>
            <a:off x="2117590" y="2404959"/>
            <a:ext cx="1535464" cy="1206290"/>
          </a:xfrm>
          <a:prstGeom prst="round2Diag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endParaRPr lang="en-GB" altLang="en-US" sz="1200" b="1" dirty="0">
              <a:solidFill>
                <a:schemeClr val="bg1"/>
              </a:solidFill>
            </a:endParaRPr>
          </a:p>
        </p:txBody>
      </p:sp>
      <p:sp>
        <p:nvSpPr>
          <p:cNvPr id="26" name="Round Diagonal Corner Rectangle 25"/>
          <p:cNvSpPr/>
          <p:nvPr/>
        </p:nvSpPr>
        <p:spPr>
          <a:xfrm>
            <a:off x="6344810" y="2404959"/>
            <a:ext cx="1419497" cy="120629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GB" altLang="en-US" sz="1400" b="1" dirty="0">
                <a:solidFill>
                  <a:schemeClr val="bg1"/>
                </a:solidFill>
                <a:latin typeface="Calibri" panose="020F0502020204030204" pitchFamily="34" charset="0"/>
              </a:rPr>
              <a:t>Register for the relevant admissions tests</a:t>
            </a:r>
          </a:p>
        </p:txBody>
      </p:sp>
      <p:sp>
        <p:nvSpPr>
          <p:cNvPr id="36" name="Right Arrow 35"/>
          <p:cNvSpPr/>
          <p:nvPr/>
        </p:nvSpPr>
        <p:spPr>
          <a:xfrm>
            <a:off x="5651294" y="2742054"/>
            <a:ext cx="783772" cy="59218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Diagonal Corner Rectangle 24"/>
          <p:cNvSpPr/>
          <p:nvPr/>
        </p:nvSpPr>
        <p:spPr>
          <a:xfrm>
            <a:off x="4289184" y="2404959"/>
            <a:ext cx="1419497" cy="1206290"/>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defRPr/>
            </a:pPr>
            <a:r>
              <a:rPr lang="en-GB" altLang="en-US" b="1" dirty="0">
                <a:solidFill>
                  <a:schemeClr val="bg1"/>
                </a:solidFill>
                <a:latin typeface="Calibri" panose="020F0502020204030204" pitchFamily="34" charset="0"/>
              </a:rPr>
              <a:t>Choose a University</a:t>
            </a:r>
          </a:p>
        </p:txBody>
      </p:sp>
      <p:sp>
        <p:nvSpPr>
          <p:cNvPr id="35" name="Right Arrow 34"/>
          <p:cNvSpPr/>
          <p:nvPr/>
        </p:nvSpPr>
        <p:spPr>
          <a:xfrm>
            <a:off x="3580973" y="2742055"/>
            <a:ext cx="783772" cy="592183"/>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Diagonal Corner Rectangle 32"/>
          <p:cNvSpPr/>
          <p:nvPr/>
        </p:nvSpPr>
        <p:spPr>
          <a:xfrm>
            <a:off x="4364746" y="5210267"/>
            <a:ext cx="1419497" cy="1206290"/>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Bef>
                <a:spcPct val="50000"/>
              </a:spcBef>
              <a:defRPr/>
            </a:pPr>
            <a:r>
              <a:rPr lang="en-GB" altLang="en-US" sz="1500" b="1" dirty="0">
                <a:solidFill>
                  <a:schemeClr val="bg1"/>
                </a:solidFill>
                <a:latin typeface="Calibri" panose="020F0502020204030204" pitchFamily="34" charset="0"/>
              </a:rPr>
              <a:t>Choose ‘firm’ and ‘insurance’ choices</a:t>
            </a:r>
          </a:p>
        </p:txBody>
      </p:sp>
      <p:sp>
        <p:nvSpPr>
          <p:cNvPr id="32" name="Round Diagonal Corner Rectangle 31"/>
          <p:cNvSpPr/>
          <p:nvPr/>
        </p:nvSpPr>
        <p:spPr>
          <a:xfrm>
            <a:off x="3484497" y="3854668"/>
            <a:ext cx="1419497" cy="1206290"/>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Bef>
                <a:spcPct val="50000"/>
              </a:spcBef>
              <a:defRPr/>
            </a:pPr>
            <a:r>
              <a:rPr lang="en-GB" altLang="en-US" sz="1600" b="1" dirty="0">
                <a:solidFill>
                  <a:schemeClr val="bg1"/>
                </a:solidFill>
                <a:latin typeface="Calibri" panose="020F0502020204030204" pitchFamily="34" charset="0"/>
              </a:rPr>
              <a:t>Result of application </a:t>
            </a:r>
          </a:p>
        </p:txBody>
      </p:sp>
      <p:sp>
        <p:nvSpPr>
          <p:cNvPr id="31" name="Round Diagonal Corner Rectangle 30"/>
          <p:cNvSpPr/>
          <p:nvPr/>
        </p:nvSpPr>
        <p:spPr>
          <a:xfrm>
            <a:off x="5453790" y="3814509"/>
            <a:ext cx="1419497" cy="120629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GB" altLang="en-US" sz="1600" b="1" dirty="0">
                <a:solidFill>
                  <a:schemeClr val="bg1"/>
                </a:solidFill>
                <a:latin typeface="Calibri" panose="020F0502020204030204" pitchFamily="34" charset="0"/>
              </a:rPr>
              <a:t>Interviews take place in December/January</a:t>
            </a:r>
            <a:r>
              <a:rPr lang="en-GB" altLang="en-US" sz="1600" b="1" dirty="0">
                <a:latin typeface="Calibri" panose="020F0502020204030204" pitchFamily="34" charset="0"/>
              </a:rPr>
              <a:t> </a:t>
            </a:r>
          </a:p>
        </p:txBody>
      </p:sp>
      <p:sp>
        <p:nvSpPr>
          <p:cNvPr id="30" name="Round Diagonal Corner Rectangle 29"/>
          <p:cNvSpPr/>
          <p:nvPr/>
        </p:nvSpPr>
        <p:spPr>
          <a:xfrm>
            <a:off x="7422351" y="3814509"/>
            <a:ext cx="1419497" cy="120629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ct val="50000"/>
              </a:spcBef>
              <a:defRPr/>
            </a:pPr>
            <a:r>
              <a:rPr lang="en-GB" altLang="en-US" sz="1400" b="1" dirty="0">
                <a:solidFill>
                  <a:schemeClr val="bg1"/>
                </a:solidFill>
                <a:latin typeface="Calibri" panose="020F0502020204030204" pitchFamily="34" charset="0"/>
              </a:rPr>
              <a:t>Submit written work if required, and sit tests in November</a:t>
            </a:r>
          </a:p>
        </p:txBody>
      </p:sp>
      <p:sp>
        <p:nvSpPr>
          <p:cNvPr id="27" name="Round Diagonal Corner Rectangle 26"/>
          <p:cNvSpPr/>
          <p:nvPr/>
        </p:nvSpPr>
        <p:spPr>
          <a:xfrm>
            <a:off x="8400436" y="2404959"/>
            <a:ext cx="1419497" cy="1206290"/>
          </a:xfrm>
          <a:prstGeom prst="round2Diag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defRPr/>
            </a:pPr>
            <a:r>
              <a:rPr lang="en-GB" altLang="en-US" sz="1500" b="1" dirty="0">
                <a:solidFill>
                  <a:schemeClr val="bg1"/>
                </a:solidFill>
                <a:latin typeface="Calibri" panose="020F0502020204030204" pitchFamily="34" charset="0"/>
              </a:rPr>
              <a:t>Submit UCAS application by October/</a:t>
            </a:r>
            <a:r>
              <a:rPr lang="en-GB" altLang="en-US" sz="1500" b="1" dirty="0" err="1">
                <a:solidFill>
                  <a:schemeClr val="bg1"/>
                </a:solidFill>
                <a:latin typeface="Calibri" panose="020F0502020204030204" pitchFamily="34" charset="0"/>
              </a:rPr>
              <a:t>Januar</a:t>
            </a:r>
            <a:r>
              <a:rPr lang="en-GB" altLang="en-US" sz="1500" b="1" dirty="0">
                <a:solidFill>
                  <a:schemeClr val="bg1"/>
                </a:solidFill>
                <a:latin typeface="Calibri" panose="020F0502020204030204" pitchFamily="34" charset="0"/>
              </a:rPr>
              <a:t>/March</a:t>
            </a:r>
          </a:p>
        </p:txBody>
      </p:sp>
      <p:sp>
        <p:nvSpPr>
          <p:cNvPr id="2" name="Title 1"/>
          <p:cNvSpPr>
            <a:spLocks noGrp="1"/>
          </p:cNvSpPr>
          <p:nvPr>
            <p:ph type="title"/>
          </p:nvPr>
        </p:nvSpPr>
        <p:spPr>
          <a:xfrm>
            <a:off x="2167501" y="74815"/>
            <a:ext cx="8225382" cy="730278"/>
          </a:xfrm>
        </p:spPr>
        <p:txBody>
          <a:bodyPr>
            <a:normAutofit/>
          </a:bodyPr>
          <a:lstStyle/>
          <a:p>
            <a:pPr algn="ctr"/>
            <a:r>
              <a:rPr lang="en-GB" sz="3200" dirty="0">
                <a:latin typeface="Calibri" panose="020F0502020204030204" pitchFamily="34" charset="0"/>
              </a:rPr>
              <a:t>The UCAS Process</a:t>
            </a:r>
          </a:p>
        </p:txBody>
      </p:sp>
      <p:sp>
        <p:nvSpPr>
          <p:cNvPr id="24" name="Round Diagonal Corner Rectangle 23"/>
          <p:cNvSpPr/>
          <p:nvPr/>
        </p:nvSpPr>
        <p:spPr>
          <a:xfrm>
            <a:off x="2233558" y="2404959"/>
            <a:ext cx="1419497" cy="1206290"/>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GB" altLang="en-US" sz="1500" b="1" dirty="0">
                <a:solidFill>
                  <a:schemeClr val="bg1"/>
                </a:solidFill>
                <a:latin typeface="Calibri" panose="020F0502020204030204" pitchFamily="34" charset="0"/>
                <a:cs typeface="Arial" panose="020B0604020202020204" pitchFamily="34" charset="0"/>
              </a:rPr>
              <a:t>Choose a </a:t>
            </a:r>
            <a:r>
              <a:rPr lang="en-GB" altLang="en-US" sz="1500" b="1" dirty="0">
                <a:latin typeface="Calibri" panose="020F0502020204030204" pitchFamily="34" charset="0"/>
                <a:cs typeface="Arial" panose="020B0604020202020204" pitchFamily="34" charset="0"/>
              </a:rPr>
              <a:t> </a:t>
            </a:r>
            <a:r>
              <a:rPr lang="en-GB" altLang="en-US" sz="1500" b="1" dirty="0">
                <a:solidFill>
                  <a:schemeClr val="bg1"/>
                </a:solidFill>
                <a:latin typeface="Calibri" panose="020F0502020204030204" pitchFamily="34" charset="0"/>
                <a:cs typeface="Arial" panose="020B0604020202020204" pitchFamily="34" charset="0"/>
              </a:rPr>
              <a:t>course</a:t>
            </a:r>
            <a:endParaRPr lang="en-GB" altLang="en-US" sz="1500" b="1" dirty="0">
              <a:solidFill>
                <a:schemeClr val="bg1"/>
              </a:solidFill>
              <a:latin typeface="Calibri" panose="020F0502020204030204" pitchFamily="34" charset="0"/>
            </a:endParaRPr>
          </a:p>
        </p:txBody>
      </p:sp>
      <p:sp>
        <p:nvSpPr>
          <p:cNvPr id="34" name="Round Diagonal Corner Rectangle 33"/>
          <p:cNvSpPr/>
          <p:nvPr/>
        </p:nvSpPr>
        <p:spPr>
          <a:xfrm>
            <a:off x="6399785" y="5210267"/>
            <a:ext cx="1419497" cy="1206290"/>
          </a:xfrm>
          <a:prstGeom prst="round2Diag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Bef>
                <a:spcPct val="50000"/>
              </a:spcBef>
              <a:defRPr/>
            </a:pPr>
            <a:r>
              <a:rPr lang="en-GB" altLang="en-US" sz="1500" b="1" dirty="0">
                <a:solidFill>
                  <a:schemeClr val="bg1"/>
                </a:solidFill>
                <a:latin typeface="Calibri" panose="020F0502020204030204" pitchFamily="34" charset="0"/>
              </a:rPr>
              <a:t>Exam results/ confirmation</a:t>
            </a:r>
          </a:p>
        </p:txBody>
      </p:sp>
      <p:sp>
        <p:nvSpPr>
          <p:cNvPr id="37" name="Right Arrow 36"/>
          <p:cNvSpPr/>
          <p:nvPr/>
        </p:nvSpPr>
        <p:spPr>
          <a:xfrm>
            <a:off x="7721615" y="2730444"/>
            <a:ext cx="783772" cy="5921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Bent Arrow 37"/>
          <p:cNvSpPr/>
          <p:nvPr/>
        </p:nvSpPr>
        <p:spPr>
          <a:xfrm rot="10800000">
            <a:off x="8719028" y="3355821"/>
            <a:ext cx="1100903" cy="1357924"/>
          </a:xfrm>
          <a:prstGeom prst="bentArrow">
            <a:avLst>
              <a:gd name="adj1" fmla="val 34361"/>
              <a:gd name="adj2" fmla="val 26491"/>
              <a:gd name="adj3" fmla="val 23211"/>
              <a:gd name="adj4" fmla="val 510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ight Arrow 38"/>
          <p:cNvSpPr/>
          <p:nvPr/>
        </p:nvSpPr>
        <p:spPr>
          <a:xfrm flipH="1">
            <a:off x="6719256" y="4121563"/>
            <a:ext cx="783772" cy="59218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a:off x="5738429" y="5517322"/>
            <a:ext cx="783772" cy="59218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ight Arrow 43"/>
          <p:cNvSpPr/>
          <p:nvPr/>
        </p:nvSpPr>
        <p:spPr>
          <a:xfrm>
            <a:off x="7768378" y="5496833"/>
            <a:ext cx="783772" cy="59218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8927843" y="5060959"/>
            <a:ext cx="1198533" cy="1015663"/>
          </a:xfrm>
          <a:prstGeom prst="rect">
            <a:avLst/>
          </a:prstGeom>
          <a:noFill/>
        </p:spPr>
        <p:txBody>
          <a:bodyPr wrap="none" rtlCol="0">
            <a:spAutoFit/>
          </a:bodyPr>
          <a:lstStyle/>
          <a:p>
            <a:pPr algn="ctr"/>
            <a:r>
              <a:rPr lang="en-GB" sz="2000" dirty="0">
                <a:solidFill>
                  <a:schemeClr val="bg1"/>
                </a:solidFill>
                <a:latin typeface="Calibri" panose="020F0502020204030204" pitchFamily="34" charset="0"/>
              </a:rPr>
              <a:t>Begin </a:t>
            </a:r>
          </a:p>
          <a:p>
            <a:pPr algn="ctr"/>
            <a:r>
              <a:rPr lang="en-GB" sz="2000" dirty="0">
                <a:solidFill>
                  <a:schemeClr val="bg1"/>
                </a:solidFill>
                <a:latin typeface="Calibri" panose="020F0502020204030204" pitchFamily="34" charset="0"/>
              </a:rPr>
              <a:t>course at </a:t>
            </a:r>
          </a:p>
          <a:p>
            <a:pPr algn="ctr"/>
            <a:r>
              <a:rPr lang="en-GB" sz="2000" dirty="0">
                <a:solidFill>
                  <a:schemeClr val="bg1"/>
                </a:solidFill>
                <a:latin typeface="Calibri" panose="020F0502020204030204" pitchFamily="34" charset="0"/>
              </a:rPr>
              <a:t>Oxford!</a:t>
            </a:r>
          </a:p>
        </p:txBody>
      </p:sp>
      <p:sp>
        <p:nvSpPr>
          <p:cNvPr id="40" name="Right Arrow 39"/>
          <p:cNvSpPr/>
          <p:nvPr/>
        </p:nvSpPr>
        <p:spPr>
          <a:xfrm flipH="1">
            <a:off x="4845452" y="4146787"/>
            <a:ext cx="783772" cy="592183"/>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Bent Arrow 60"/>
          <p:cNvSpPr/>
          <p:nvPr/>
        </p:nvSpPr>
        <p:spPr>
          <a:xfrm rot="10800000" flipH="1">
            <a:off x="3486096" y="4756375"/>
            <a:ext cx="1100903" cy="1357924"/>
          </a:xfrm>
          <a:prstGeom prst="bentArrow">
            <a:avLst>
              <a:gd name="adj1" fmla="val 34361"/>
              <a:gd name="adj2" fmla="val 26491"/>
              <a:gd name="adj3" fmla="val 23211"/>
              <a:gd name="adj4" fmla="val 510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89037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1: Searching for courses and providers</a:t>
            </a:r>
          </a:p>
        </p:txBody>
      </p:sp>
      <p:sp>
        <p:nvSpPr>
          <p:cNvPr id="3" name="Content Placeholder 2"/>
          <p:cNvSpPr>
            <a:spLocks noGrp="1"/>
          </p:cNvSpPr>
          <p:nvPr>
            <p:ph idx="1"/>
          </p:nvPr>
        </p:nvSpPr>
        <p:spPr>
          <a:xfrm>
            <a:off x="838200" y="1825625"/>
            <a:ext cx="5527089" cy="4015882"/>
          </a:xfrm>
        </p:spPr>
        <p:txBody>
          <a:bodyPr>
            <a:normAutofit fontScale="92500" lnSpcReduction="10000"/>
          </a:bodyPr>
          <a:lstStyle/>
          <a:p>
            <a:r>
              <a:rPr lang="en-GB" dirty="0"/>
              <a:t>Firstly deciding what type of undergraduate course to study.</a:t>
            </a:r>
          </a:p>
          <a:p>
            <a:r>
              <a:rPr lang="en-GB" dirty="0"/>
              <a:t>The main application deadlines are in October, January, and March, depending on the course.</a:t>
            </a:r>
          </a:p>
          <a:p>
            <a:r>
              <a:rPr lang="en-GB" dirty="0"/>
              <a:t>Up to five courses can be chosen, to increase the chance of getting a place.</a:t>
            </a:r>
          </a:p>
          <a:p>
            <a:endParaRPr lang="en-GB" dirty="0"/>
          </a:p>
        </p:txBody>
      </p:sp>
      <p:graphicFrame>
        <p:nvGraphicFramePr>
          <p:cNvPr id="6" name="Table 5"/>
          <p:cNvGraphicFramePr>
            <a:graphicFrameLocks noGrp="1"/>
          </p:cNvGraphicFramePr>
          <p:nvPr/>
        </p:nvGraphicFramePr>
        <p:xfrm>
          <a:off x="6934199" y="1551304"/>
          <a:ext cx="4725106" cy="5022861"/>
        </p:xfrm>
        <a:graphic>
          <a:graphicData uri="http://schemas.openxmlformats.org/drawingml/2006/table">
            <a:tbl>
              <a:tblPr firstRow="1" firstCol="1" bandRow="1">
                <a:effectLst/>
                <a:tableStyleId>{5C22544A-7EE6-4342-B048-85BDC9FD1C3A}</a:tableStyleId>
              </a:tblPr>
              <a:tblGrid>
                <a:gridCol w="591290">
                  <a:extLst>
                    <a:ext uri="{9D8B030D-6E8A-4147-A177-3AD203B41FA5}">
                      <a16:colId xmlns:a16="http://schemas.microsoft.com/office/drawing/2014/main" val="20000"/>
                    </a:ext>
                  </a:extLst>
                </a:gridCol>
                <a:gridCol w="591290">
                  <a:extLst>
                    <a:ext uri="{9D8B030D-6E8A-4147-A177-3AD203B41FA5}">
                      <a16:colId xmlns:a16="http://schemas.microsoft.com/office/drawing/2014/main" val="20001"/>
                    </a:ext>
                  </a:extLst>
                </a:gridCol>
                <a:gridCol w="589552">
                  <a:extLst>
                    <a:ext uri="{9D8B030D-6E8A-4147-A177-3AD203B41FA5}">
                      <a16:colId xmlns:a16="http://schemas.microsoft.com/office/drawing/2014/main" val="20002"/>
                    </a:ext>
                  </a:extLst>
                </a:gridCol>
                <a:gridCol w="591290">
                  <a:extLst>
                    <a:ext uri="{9D8B030D-6E8A-4147-A177-3AD203B41FA5}">
                      <a16:colId xmlns:a16="http://schemas.microsoft.com/office/drawing/2014/main" val="20003"/>
                    </a:ext>
                  </a:extLst>
                </a:gridCol>
                <a:gridCol w="591290">
                  <a:extLst>
                    <a:ext uri="{9D8B030D-6E8A-4147-A177-3AD203B41FA5}">
                      <a16:colId xmlns:a16="http://schemas.microsoft.com/office/drawing/2014/main" val="20004"/>
                    </a:ext>
                  </a:extLst>
                </a:gridCol>
                <a:gridCol w="589552">
                  <a:extLst>
                    <a:ext uri="{9D8B030D-6E8A-4147-A177-3AD203B41FA5}">
                      <a16:colId xmlns:a16="http://schemas.microsoft.com/office/drawing/2014/main" val="20005"/>
                    </a:ext>
                  </a:extLst>
                </a:gridCol>
                <a:gridCol w="591290">
                  <a:extLst>
                    <a:ext uri="{9D8B030D-6E8A-4147-A177-3AD203B41FA5}">
                      <a16:colId xmlns:a16="http://schemas.microsoft.com/office/drawing/2014/main" val="20006"/>
                    </a:ext>
                  </a:extLst>
                </a:gridCol>
                <a:gridCol w="589552">
                  <a:extLst>
                    <a:ext uri="{9D8B030D-6E8A-4147-A177-3AD203B41FA5}">
                      <a16:colId xmlns:a16="http://schemas.microsoft.com/office/drawing/2014/main" val="20007"/>
                    </a:ext>
                  </a:extLst>
                </a:gridCol>
              </a:tblGrid>
              <a:tr h="362971">
                <a:tc>
                  <a:txBody>
                    <a:bodyPr/>
                    <a:lstStyle/>
                    <a:p>
                      <a:pPr algn="ctr">
                        <a:lnSpc>
                          <a:spcPct val="107000"/>
                        </a:lnSpc>
                        <a:spcAft>
                          <a:spcPts val="0"/>
                        </a:spcAft>
                      </a:pPr>
                      <a:r>
                        <a:rPr lang="en-GB" sz="1100" dirty="0">
                          <a:solidFill>
                            <a:sysClr val="windowText" lastClr="000000"/>
                          </a:solidFill>
                          <a:effectLst/>
                        </a:rPr>
                        <a:t>Extended Project Qualification </a:t>
                      </a:r>
                      <a:endParaRPr lang="en-GB"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GB" sz="1100">
                          <a:solidFill>
                            <a:sysClr val="windowText" lastClr="000000"/>
                          </a:solidFill>
                          <a:effectLst/>
                        </a:rPr>
                        <a:t>GCE &amp; VCE AS Levels</a:t>
                      </a:r>
                      <a:endParaRPr lang="en-GB" sz="12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GB" sz="1100">
                          <a:solidFill>
                            <a:sysClr val="windowText" lastClr="000000"/>
                          </a:solidFill>
                          <a:effectLst/>
                        </a:rPr>
                        <a:t>GCE &amp; VCE A Levels</a:t>
                      </a:r>
                      <a:endParaRPr lang="en-GB" sz="12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GB" sz="1100">
                          <a:solidFill>
                            <a:sysClr val="windowText" lastClr="000000"/>
                          </a:solidFill>
                          <a:effectLst/>
                        </a:rPr>
                        <a:t>Tariff</a:t>
                      </a:r>
                      <a:endParaRPr lang="en-GB" sz="12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GB" sz="1100">
                          <a:solidFill>
                            <a:sysClr val="windowText" lastClr="000000"/>
                          </a:solidFill>
                          <a:effectLst/>
                        </a:rPr>
                        <a:t>BTEC (QCF) Extended Diploma</a:t>
                      </a:r>
                      <a:endParaRPr lang="en-GB" sz="12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GB" sz="1100">
                          <a:solidFill>
                            <a:sysClr val="windowText" lastClr="000000"/>
                          </a:solidFill>
                          <a:effectLst/>
                        </a:rPr>
                        <a:t>BTEC (QCF) Diploma</a:t>
                      </a:r>
                      <a:endParaRPr lang="en-GB" sz="12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GB" sz="1100">
                          <a:solidFill>
                            <a:sysClr val="windowText" lastClr="000000"/>
                          </a:solidFill>
                          <a:effectLst/>
                        </a:rPr>
                        <a:t>BTEC (QCF) Subsidiary Diploma</a:t>
                      </a:r>
                      <a:endParaRPr lang="en-GB" sz="12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en-GB" sz="1100" dirty="0">
                          <a:solidFill>
                            <a:sysClr val="windowText" lastClr="000000"/>
                          </a:solidFill>
                          <a:effectLst/>
                        </a:rPr>
                        <a:t>BTEC (QCF) Certificate</a:t>
                      </a:r>
                      <a:endParaRPr lang="en-GB"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20991">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168</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D*D*D*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120991">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160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D*D*D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152</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D*DD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144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DDD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128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DDM</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112</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DMM</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104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96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dirty="0">
                          <a:solidFill>
                            <a:schemeClr val="tx1"/>
                          </a:solidFill>
                          <a:effectLst/>
                        </a:rPr>
                        <a:t>MMM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80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dirty="0">
                          <a:solidFill>
                            <a:schemeClr val="tx1"/>
                          </a:solidFill>
                          <a:effectLst/>
                        </a:rPr>
                        <a:t>MMP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DM</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64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MPP</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MM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A*</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56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A</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48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PPP</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MP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B</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40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3"/>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C</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32</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PP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M</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4"/>
                  </a:ext>
                </a:extLst>
              </a:tr>
              <a:tr h="120991">
                <a:tc>
                  <a:txBody>
                    <a:bodyPr/>
                    <a:lstStyle/>
                    <a:p>
                      <a:pPr algn="ctr">
                        <a:lnSpc>
                          <a:spcPct val="107000"/>
                        </a:lnSpc>
                        <a:spcAft>
                          <a:spcPts val="0"/>
                        </a:spcAft>
                      </a:pPr>
                      <a:r>
                        <a:rPr lang="en-GB" sz="1100">
                          <a:solidFill>
                            <a:schemeClr val="tx1"/>
                          </a:solidFill>
                          <a:effectLst/>
                        </a:rPr>
                        <a:t>A*</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28</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5"/>
                  </a:ext>
                </a:extLst>
              </a:tr>
              <a:tr h="120991">
                <a:tc>
                  <a:txBody>
                    <a:bodyPr/>
                    <a:lstStyle/>
                    <a:p>
                      <a:pPr algn="ctr">
                        <a:lnSpc>
                          <a:spcPct val="107000"/>
                        </a:lnSpc>
                        <a:spcAft>
                          <a:spcPts val="0"/>
                        </a:spcAft>
                      </a:pPr>
                      <a:r>
                        <a:rPr lang="en-GB" sz="1100">
                          <a:solidFill>
                            <a:schemeClr val="tx1"/>
                          </a:solidFill>
                          <a:effectLst/>
                        </a:rPr>
                        <a:t>A</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24</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6"/>
                  </a:ext>
                </a:extLst>
              </a:tr>
              <a:tr h="120991">
                <a:tc>
                  <a:txBody>
                    <a:bodyPr/>
                    <a:lstStyle/>
                    <a:p>
                      <a:pPr algn="ctr">
                        <a:lnSpc>
                          <a:spcPct val="107000"/>
                        </a:lnSpc>
                        <a:spcAft>
                          <a:spcPts val="0"/>
                        </a:spcAft>
                      </a:pPr>
                      <a:r>
                        <a:rPr lang="en-GB" sz="1100">
                          <a:solidFill>
                            <a:schemeClr val="tx1"/>
                          </a:solidFill>
                          <a:effectLst/>
                        </a:rPr>
                        <a:t>B</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A</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20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7"/>
                  </a:ext>
                </a:extLst>
              </a:tr>
              <a:tr h="120991">
                <a:tc>
                  <a:txBody>
                    <a:bodyPr/>
                    <a:lstStyle/>
                    <a:p>
                      <a:pPr algn="ctr">
                        <a:lnSpc>
                          <a:spcPct val="107000"/>
                        </a:lnSpc>
                        <a:spcAft>
                          <a:spcPts val="0"/>
                        </a:spcAft>
                      </a:pPr>
                      <a:r>
                        <a:rPr lang="en-GB" sz="1100">
                          <a:solidFill>
                            <a:schemeClr val="tx1"/>
                          </a:solidFill>
                          <a:effectLst/>
                        </a:rPr>
                        <a:t>C</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B</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E</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16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M</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8"/>
                  </a:ext>
                </a:extLst>
              </a:tr>
              <a:tr h="120991">
                <a:tc>
                  <a:txBody>
                    <a:bodyPr/>
                    <a:lstStyle/>
                    <a:p>
                      <a:pPr algn="ctr">
                        <a:lnSpc>
                          <a:spcPct val="107000"/>
                        </a:lnSpc>
                        <a:spcAft>
                          <a:spcPts val="0"/>
                        </a:spcAft>
                      </a:pPr>
                      <a:r>
                        <a:rPr lang="en-GB" sz="1100">
                          <a:solidFill>
                            <a:schemeClr val="tx1"/>
                          </a:solidFill>
                          <a:effectLst/>
                        </a:rPr>
                        <a:t>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C</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12</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9"/>
                  </a:ext>
                </a:extLst>
              </a:tr>
              <a:tr h="120991">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D</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10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20"/>
                  </a:ext>
                </a:extLst>
              </a:tr>
              <a:tr h="120991">
                <a:tc>
                  <a:txBody>
                    <a:bodyPr/>
                    <a:lstStyle/>
                    <a:p>
                      <a:pPr algn="ctr">
                        <a:lnSpc>
                          <a:spcPct val="107000"/>
                        </a:lnSpc>
                        <a:spcAft>
                          <a:spcPts val="0"/>
                        </a:spcAft>
                      </a:pPr>
                      <a:r>
                        <a:rPr lang="en-GB" sz="1100">
                          <a:solidFill>
                            <a:schemeClr val="tx1"/>
                          </a:solidFill>
                          <a:effectLst/>
                        </a:rPr>
                        <a:t>E</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8</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P</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21"/>
                  </a:ext>
                </a:extLst>
              </a:tr>
              <a:tr h="120991">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a:solidFill>
                            <a:schemeClr val="tx1"/>
                          </a:solidFill>
                          <a:effectLst/>
                        </a:rPr>
                        <a:t> </a:t>
                      </a:r>
                      <a:endParaRPr lang="en-GB"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ct val="107000"/>
                        </a:lnSpc>
                        <a:spcAft>
                          <a:spcPts val="0"/>
                        </a:spcAft>
                      </a:pPr>
                      <a:r>
                        <a:rPr lang="en-GB" sz="1100" dirty="0">
                          <a:solidFill>
                            <a:schemeClr val="tx1"/>
                          </a:solidFill>
                          <a:effectLst/>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27" marR="57927"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460567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2: Finding your favourites</a:t>
            </a:r>
          </a:p>
        </p:txBody>
      </p:sp>
      <p:sp>
        <p:nvSpPr>
          <p:cNvPr id="3" name="Content Placeholder 2"/>
          <p:cNvSpPr>
            <a:spLocks noGrp="1"/>
          </p:cNvSpPr>
          <p:nvPr>
            <p:ph idx="1"/>
          </p:nvPr>
        </p:nvSpPr>
        <p:spPr>
          <a:xfrm>
            <a:off x="838200" y="1825625"/>
            <a:ext cx="4761411" cy="3739152"/>
          </a:xfrm>
        </p:spPr>
        <p:txBody>
          <a:bodyPr>
            <a:normAutofit fontScale="77500" lnSpcReduction="20000"/>
          </a:bodyPr>
          <a:lstStyle/>
          <a:p>
            <a:pPr marL="0" indent="0">
              <a:buNone/>
            </a:pPr>
            <a:r>
              <a:rPr lang="en-GB" dirty="0"/>
              <a:t>What factors might affect your choices?</a:t>
            </a:r>
          </a:p>
          <a:p>
            <a:pPr marL="0" indent="0">
              <a:buNone/>
            </a:pPr>
            <a:r>
              <a:rPr lang="en-GB" dirty="0"/>
              <a:t>Aspiration vs Realism</a:t>
            </a:r>
          </a:p>
          <a:p>
            <a:pPr marL="0" indent="0">
              <a:buNone/>
            </a:pPr>
            <a:r>
              <a:rPr lang="en-GB" dirty="0"/>
              <a:t>Geography</a:t>
            </a:r>
          </a:p>
          <a:p>
            <a:pPr marL="0" indent="0">
              <a:buNone/>
            </a:pPr>
            <a:r>
              <a:rPr lang="en-GB" dirty="0"/>
              <a:t>Reputation </a:t>
            </a:r>
          </a:p>
          <a:p>
            <a:pPr marL="0" indent="0">
              <a:buNone/>
            </a:pPr>
            <a:r>
              <a:rPr lang="en-GB" dirty="0"/>
              <a:t>Atmosphere?</a:t>
            </a:r>
          </a:p>
          <a:p>
            <a:pPr marL="0" indent="0">
              <a:buNone/>
            </a:pPr>
            <a:endParaRPr lang="en-GB" dirty="0"/>
          </a:p>
          <a:p>
            <a:pPr marL="0" indent="0">
              <a:buNone/>
            </a:pPr>
            <a:r>
              <a:rPr lang="en-GB" dirty="0"/>
              <a:t>What do you want to achieve from University?</a:t>
            </a:r>
          </a:p>
        </p:txBody>
      </p:sp>
      <p:sp>
        <p:nvSpPr>
          <p:cNvPr id="4" name="Rectangle 3"/>
          <p:cNvSpPr/>
          <p:nvPr/>
        </p:nvSpPr>
        <p:spPr>
          <a:xfrm>
            <a:off x="6963884" y="3842249"/>
            <a:ext cx="3995936" cy="1903470"/>
          </a:xfrm>
          <a:prstGeom prst="rect">
            <a:avLst/>
          </a:prstGeom>
        </p:spPr>
        <p:txBody>
          <a:bodyPr wrap="square">
            <a:spAutoFit/>
          </a:bodyPr>
          <a:lstStyle/>
          <a:p>
            <a:pPr algn="ctr">
              <a:lnSpc>
                <a:spcPct val="107000"/>
              </a:lnSpc>
            </a:pPr>
            <a:r>
              <a:rPr lang="en-GB" dirty="0">
                <a:latin typeface="Calibri" panose="020F0502020204030204" pitchFamily="34" charset="0"/>
                <a:ea typeface="Times New Roman" panose="02020603050405020304" pitchFamily="18" charset="0"/>
                <a:cs typeface="Calibri" panose="020F0502020204030204" pitchFamily="34" charset="0"/>
              </a:rPr>
              <a:t>If you are predicted ABB you could apply for courses requiring AAB – BBB. </a:t>
            </a:r>
          </a:p>
          <a:p>
            <a:pPr algn="ctr">
              <a:lnSpc>
                <a:spcPct val="107000"/>
              </a:lnSpc>
            </a:pPr>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pPr>
            <a:endParaRPr lang="en-GB" sz="1400" b="1" dirty="0">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pPr>
            <a:r>
              <a:rPr lang="en-GB" sz="1400" b="1" dirty="0">
                <a:latin typeface="Calibri" panose="020F0502020204030204" pitchFamily="34" charset="0"/>
                <a:ea typeface="Times New Roman" panose="02020603050405020304" pitchFamily="18" charset="0"/>
                <a:cs typeface="Calibri" panose="020F0502020204030204" pitchFamily="34" charset="0"/>
              </a:rPr>
              <a:t>However, do not to apply for courses that are well above your predicted grades – they are wasted choices.</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237847" y="1443880"/>
            <a:ext cx="3320729" cy="19389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467"/>
              <a:gd name="connsiteY0" fmla="*/ 2108 h 10000"/>
              <a:gd name="connsiteX1" fmla="*/ 10467 w 10467"/>
              <a:gd name="connsiteY1" fmla="*/ 0 h 10000"/>
              <a:gd name="connsiteX2" fmla="*/ 10467 w 10467"/>
              <a:gd name="connsiteY2" fmla="*/ 10000 h 10000"/>
              <a:gd name="connsiteX3" fmla="*/ 467 w 10467"/>
              <a:gd name="connsiteY3" fmla="*/ 10000 h 10000"/>
              <a:gd name="connsiteX4" fmla="*/ 0 w 10467"/>
              <a:gd name="connsiteY4" fmla="*/ 2108 h 10000"/>
              <a:gd name="connsiteX0" fmla="*/ 0 w 10467"/>
              <a:gd name="connsiteY0" fmla="*/ 2108 h 13764"/>
              <a:gd name="connsiteX1" fmla="*/ 10467 w 10467"/>
              <a:gd name="connsiteY1" fmla="*/ 0 h 13764"/>
              <a:gd name="connsiteX2" fmla="*/ 8907 w 10467"/>
              <a:gd name="connsiteY2" fmla="*/ 13764 h 13764"/>
              <a:gd name="connsiteX3" fmla="*/ 467 w 10467"/>
              <a:gd name="connsiteY3" fmla="*/ 10000 h 13764"/>
              <a:gd name="connsiteX4" fmla="*/ 0 w 10467"/>
              <a:gd name="connsiteY4" fmla="*/ 2108 h 1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 h="13764">
                <a:moveTo>
                  <a:pt x="0" y="2108"/>
                </a:moveTo>
                <a:lnTo>
                  <a:pt x="10467" y="0"/>
                </a:lnTo>
                <a:lnTo>
                  <a:pt x="8907" y="13764"/>
                </a:lnTo>
                <a:lnTo>
                  <a:pt x="467" y="10000"/>
                </a:lnTo>
                <a:cubicBezTo>
                  <a:pt x="311" y="7369"/>
                  <a:pt x="156" y="4739"/>
                  <a:pt x="0" y="2108"/>
                </a:cubicBezTo>
                <a:close/>
              </a:path>
            </a:pathLst>
          </a:custGeom>
          <a:solidFill>
            <a:srgbClr val="FCEFE0"/>
          </a:solidFill>
          <a:ln>
            <a:noFill/>
          </a:ln>
        </p:spPr>
        <p:txBody>
          <a:bodyPr wrap="square" rtlCol="0">
            <a:spAutoFit/>
          </a:bodyPr>
          <a:lstStyle/>
          <a:p>
            <a:pPr algn="ctr"/>
            <a:r>
              <a:rPr lang="en-GB" sz="2000" dirty="0"/>
              <a:t>You should apply for courses both slightly above and below your predicted grades. </a:t>
            </a:r>
          </a:p>
          <a:p>
            <a:pPr algn="ctr"/>
            <a:endParaRPr lang="en-GB" sz="2000" dirty="0"/>
          </a:p>
          <a:p>
            <a:pPr algn="ctr"/>
            <a:r>
              <a:rPr lang="en-GB" sz="2000" dirty="0"/>
              <a:t>1 Safe, 2 Aspirational and 2 Solid.</a:t>
            </a:r>
          </a:p>
        </p:txBody>
      </p:sp>
    </p:spTree>
    <p:extLst>
      <p:ext uri="{BB962C8B-B14F-4D97-AF65-F5344CB8AC3E}">
        <p14:creationId xmlns:p14="http://schemas.microsoft.com/office/powerpoint/2010/main" val="1616525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3: Filling out your profile </a:t>
            </a:r>
          </a:p>
        </p:txBody>
      </p:sp>
      <p:sp>
        <p:nvSpPr>
          <p:cNvPr id="3" name="Content Placeholder 2"/>
          <p:cNvSpPr>
            <a:spLocks noGrp="1"/>
          </p:cNvSpPr>
          <p:nvPr>
            <p:ph idx="1"/>
          </p:nvPr>
        </p:nvSpPr>
        <p:spPr>
          <a:xfrm>
            <a:off x="198120" y="1566545"/>
            <a:ext cx="10515600" cy="4351338"/>
          </a:xfrm>
        </p:spPr>
        <p:txBody>
          <a:bodyPr>
            <a:normAutofit fontScale="55000" lnSpcReduction="20000"/>
          </a:bodyPr>
          <a:lstStyle/>
          <a:p>
            <a:r>
              <a:rPr lang="en-GB" b="1" dirty="0"/>
              <a:t>Cost</a:t>
            </a:r>
            <a:r>
              <a:rPr lang="en-GB" dirty="0"/>
              <a:t>– completing and submitting your application by the relevant application deadline. For </a:t>
            </a:r>
            <a:r>
              <a:rPr lang="en-GB" dirty="0" smtClean="0"/>
              <a:t>2020-21 </a:t>
            </a:r>
            <a:r>
              <a:rPr lang="en-GB" dirty="0"/>
              <a:t>entry, the application fee is £20 for a single choice, or £26 for more than one choice.</a:t>
            </a:r>
          </a:p>
          <a:p>
            <a:r>
              <a:rPr lang="en-GB" b="1" dirty="0"/>
              <a:t>You can only apply once</a:t>
            </a:r>
          </a:p>
          <a:p>
            <a:r>
              <a:rPr lang="en-GB" b="1" dirty="0"/>
              <a:t>Complete Personal Details and Education History</a:t>
            </a:r>
          </a:p>
          <a:p>
            <a:r>
              <a:rPr lang="en-GB" b="1" dirty="0"/>
              <a:t>Make sure you know your exam boards to GCSEs and A levels</a:t>
            </a:r>
          </a:p>
          <a:p>
            <a:pPr marL="0" indent="0">
              <a:buNone/>
            </a:pPr>
            <a:endParaRPr lang="en-GB" b="1" dirty="0"/>
          </a:p>
          <a:p>
            <a:pPr marL="0" indent="0">
              <a:buNone/>
            </a:pPr>
            <a:r>
              <a:rPr lang="en-GB" b="1" dirty="0"/>
              <a:t>Strong applications may be assessed on:</a:t>
            </a:r>
            <a:endParaRPr lang="en-GB" dirty="0"/>
          </a:p>
          <a:p>
            <a:pPr marL="0" indent="0">
              <a:buNone/>
            </a:pPr>
            <a:r>
              <a:rPr lang="en-GB" dirty="0"/>
              <a:t>Content of written personal statement displaying passion for the subject area, while demonstrating motivation, enthusiasm, and the skills and experiences that will enable you to succeed at university.</a:t>
            </a:r>
          </a:p>
          <a:p>
            <a:r>
              <a:rPr lang="en-GB" dirty="0"/>
              <a:t>Quality and content of reference.</a:t>
            </a:r>
          </a:p>
          <a:p>
            <a:r>
              <a:rPr lang="en-GB" dirty="0"/>
              <a:t>Knowledge of and commitment to the subject discipline.</a:t>
            </a:r>
          </a:p>
          <a:p>
            <a:r>
              <a:rPr lang="en-GB" dirty="0"/>
              <a:t>Good attitude to learning and personal development.</a:t>
            </a:r>
          </a:p>
          <a:p>
            <a:r>
              <a:rPr lang="en-GB" dirty="0"/>
              <a:t>Ability to articulate yourself fluently and accurately in writing</a:t>
            </a:r>
          </a:p>
        </p:txBody>
      </p:sp>
    </p:spTree>
    <p:extLst>
      <p:ext uri="{BB962C8B-B14F-4D97-AF65-F5344CB8AC3E}">
        <p14:creationId xmlns:p14="http://schemas.microsoft.com/office/powerpoint/2010/main" val="1550609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4: Sending your application </a:t>
            </a:r>
          </a:p>
        </p:txBody>
      </p:sp>
      <p:sp>
        <p:nvSpPr>
          <p:cNvPr id="3" name="Content Placeholder 2"/>
          <p:cNvSpPr>
            <a:spLocks noGrp="1"/>
          </p:cNvSpPr>
          <p:nvPr>
            <p:ph idx="1"/>
          </p:nvPr>
        </p:nvSpPr>
        <p:spPr>
          <a:xfrm>
            <a:off x="838200" y="1825625"/>
            <a:ext cx="4693920" cy="4300855"/>
          </a:xfrm>
        </p:spPr>
        <p:txBody>
          <a:bodyPr>
            <a:normAutofit/>
          </a:bodyPr>
          <a:lstStyle/>
          <a:p>
            <a:r>
              <a:rPr lang="en-GB" dirty="0"/>
              <a:t>If you’re applying through a school or college, they’ll be able to complete your reference and send us your application once you’ve paid for it. </a:t>
            </a:r>
          </a:p>
          <a:p>
            <a:r>
              <a:rPr lang="en-GB" dirty="0"/>
              <a:t> Check your details are correct.</a:t>
            </a:r>
          </a:p>
        </p:txBody>
      </p:sp>
      <p:pic>
        <p:nvPicPr>
          <p:cNvPr id="4" name="Picture 3"/>
          <p:cNvPicPr>
            <a:picLocks noChangeAspect="1"/>
          </p:cNvPicPr>
          <p:nvPr/>
        </p:nvPicPr>
        <p:blipFill>
          <a:blip r:embed="rId2"/>
          <a:stretch>
            <a:fillRect/>
          </a:stretch>
        </p:blipFill>
        <p:spPr>
          <a:xfrm>
            <a:off x="6959225" y="1991879"/>
            <a:ext cx="4693906" cy="2339051"/>
          </a:xfrm>
          <a:prstGeom prst="rect">
            <a:avLst/>
          </a:prstGeom>
        </p:spPr>
      </p:pic>
    </p:spTree>
    <p:extLst>
      <p:ext uri="{BB962C8B-B14F-4D97-AF65-F5344CB8AC3E}">
        <p14:creationId xmlns:p14="http://schemas.microsoft.com/office/powerpoint/2010/main" val="3481847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5 Responding to offers</a:t>
            </a:r>
          </a:p>
        </p:txBody>
      </p:sp>
      <p:sp>
        <p:nvSpPr>
          <p:cNvPr id="3" name="Content Placeholder 2"/>
          <p:cNvSpPr>
            <a:spLocks noGrp="1"/>
          </p:cNvSpPr>
          <p:nvPr>
            <p:ph idx="1"/>
          </p:nvPr>
        </p:nvSpPr>
        <p:spPr>
          <a:xfrm>
            <a:off x="838200" y="1825624"/>
            <a:ext cx="5684520" cy="4392295"/>
          </a:xfrm>
        </p:spPr>
        <p:txBody>
          <a:bodyPr>
            <a:normAutofit fontScale="85000" lnSpcReduction="20000"/>
          </a:bodyPr>
          <a:lstStyle/>
          <a:p>
            <a:r>
              <a:rPr lang="en-GB" dirty="0"/>
              <a:t>You'll be able to sign in at any time with the Personal ID in your welcome email, along with the password you used when applying.</a:t>
            </a:r>
          </a:p>
          <a:p>
            <a:r>
              <a:rPr lang="en-GB" b="1" dirty="0"/>
              <a:t>Offers</a:t>
            </a:r>
            <a:r>
              <a:rPr lang="en-GB" dirty="0"/>
              <a:t> – wait to see if any of your university/college choices offer you an interview or a place on their course.</a:t>
            </a:r>
          </a:p>
          <a:p>
            <a:r>
              <a:rPr lang="en-GB" b="1" dirty="0"/>
              <a:t>Replies</a:t>
            </a:r>
            <a:r>
              <a:rPr lang="en-GB" dirty="0"/>
              <a:t> – these are the responses you make to the offers you get.</a:t>
            </a:r>
          </a:p>
          <a:p>
            <a:r>
              <a:rPr lang="en-GB" b="1" dirty="0"/>
              <a:t>Results</a:t>
            </a:r>
            <a:r>
              <a:rPr lang="en-GB" dirty="0"/>
              <a:t> – confirmation of an offer might depend on your exam results.</a:t>
            </a:r>
          </a:p>
          <a:p>
            <a:endParaRPr lang="en-GB" dirty="0"/>
          </a:p>
        </p:txBody>
      </p:sp>
      <p:pic>
        <p:nvPicPr>
          <p:cNvPr id="4" name="Picture 3"/>
          <p:cNvPicPr>
            <a:picLocks noChangeAspect="1"/>
          </p:cNvPicPr>
          <p:nvPr/>
        </p:nvPicPr>
        <p:blipFill>
          <a:blip r:embed="rId2"/>
          <a:stretch>
            <a:fillRect/>
          </a:stretch>
        </p:blipFill>
        <p:spPr>
          <a:xfrm>
            <a:off x="7591608" y="1690688"/>
            <a:ext cx="3978409" cy="2178368"/>
          </a:xfrm>
          <a:prstGeom prst="rect">
            <a:avLst/>
          </a:prstGeom>
        </p:spPr>
      </p:pic>
    </p:spTree>
    <p:extLst>
      <p:ext uri="{BB962C8B-B14F-4D97-AF65-F5344CB8AC3E}">
        <p14:creationId xmlns:p14="http://schemas.microsoft.com/office/powerpoint/2010/main" val="3873877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560C1A-5D6B-9949-A837-11D1D31B9FA6}"/>
              </a:ext>
            </a:extLst>
          </p:cNvPr>
          <p:cNvSpPr>
            <a:spLocks noGrp="1"/>
          </p:cNvSpPr>
          <p:nvPr>
            <p:ph type="body" idx="1"/>
          </p:nvPr>
        </p:nvSpPr>
        <p:spPr/>
        <p:txBody>
          <a:bodyPr/>
          <a:lstStyle/>
          <a:p>
            <a:r>
              <a:rPr lang="en-GB" dirty="0"/>
              <a:t>Apprenticeships mix on-the-job training with classroom learning. </a:t>
            </a:r>
          </a:p>
          <a:p>
            <a:r>
              <a:rPr lang="en-GB" dirty="0"/>
              <a:t>They provide you with the skills you need for your chosen career that will also lead to nationally recognised qualifications. </a:t>
            </a:r>
          </a:p>
          <a:p>
            <a:r>
              <a:rPr lang="en-GB" dirty="0"/>
              <a:t>As an apprentice you earn while you learn and receive other benefits as well. </a:t>
            </a:r>
          </a:p>
          <a:p>
            <a:endParaRPr lang="en-US" dirty="0"/>
          </a:p>
        </p:txBody>
      </p:sp>
      <p:sp>
        <p:nvSpPr>
          <p:cNvPr id="3" name="Title 2">
            <a:extLst>
              <a:ext uri="{FF2B5EF4-FFF2-40B4-BE49-F238E27FC236}">
                <a16:creationId xmlns:a16="http://schemas.microsoft.com/office/drawing/2014/main" id="{2706308D-D8A4-D440-A347-887501F1C0C6}"/>
              </a:ext>
            </a:extLst>
          </p:cNvPr>
          <p:cNvSpPr>
            <a:spLocks noGrp="1"/>
          </p:cNvSpPr>
          <p:nvPr>
            <p:ph type="title"/>
          </p:nvPr>
        </p:nvSpPr>
        <p:spPr/>
        <p:txBody>
          <a:bodyPr/>
          <a:lstStyle/>
          <a:p>
            <a:r>
              <a:rPr lang="en-GB" dirty="0"/>
              <a:t>Apprenticeships: The Basics </a:t>
            </a:r>
            <a:r>
              <a:rPr lang="en-US" dirty="0"/>
              <a:t> </a:t>
            </a:r>
          </a:p>
        </p:txBody>
      </p:sp>
    </p:spTree>
    <p:extLst>
      <p:ext uri="{BB962C8B-B14F-4D97-AF65-F5344CB8AC3E}">
        <p14:creationId xmlns:p14="http://schemas.microsoft.com/office/powerpoint/2010/main" val="3347649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C6620B-C7E0-DD44-A8D6-7BCD0A421718}"/>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384868B9-AF03-2241-862E-C807598EE4AC}"/>
              </a:ext>
            </a:extLst>
          </p:cNvPr>
          <p:cNvSpPr>
            <a:spLocks noGrp="1"/>
          </p:cNvSpPr>
          <p:nvPr>
            <p:ph type="title"/>
          </p:nvPr>
        </p:nvSpPr>
        <p:spPr/>
        <p:txBody>
          <a:bodyPr>
            <a:normAutofit/>
          </a:bodyPr>
          <a:lstStyle/>
          <a:p>
            <a:r>
              <a:rPr lang="en-GB" altLang="en-US" dirty="0">
                <a:latin typeface="+mn-lt"/>
              </a:rPr>
              <a:t>Levels of Apprenticeships</a:t>
            </a:r>
            <a:endParaRPr lang="en-US" dirty="0">
              <a:latin typeface="+mn-lt"/>
            </a:endParaRPr>
          </a:p>
        </p:txBody>
      </p:sp>
      <p:pic>
        <p:nvPicPr>
          <p:cNvPr id="4" name="Picture 2">
            <a:extLst>
              <a:ext uri="{FF2B5EF4-FFF2-40B4-BE49-F238E27FC236}">
                <a16:creationId xmlns:a16="http://schemas.microsoft.com/office/drawing/2014/main" id="{D4F83242-312A-B646-849C-C59B261184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3" t="31506" r="45784" b="13266"/>
          <a:stretch/>
        </p:blipFill>
        <p:spPr bwMode="auto">
          <a:xfrm>
            <a:off x="183012" y="870856"/>
            <a:ext cx="9830232" cy="598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575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69E4B3-AE99-FE41-96A0-DB77C0768194}"/>
              </a:ext>
            </a:extLst>
          </p:cNvPr>
          <p:cNvSpPr>
            <a:spLocks noGrp="1"/>
          </p:cNvSpPr>
          <p:nvPr>
            <p:ph type="body" idx="1"/>
          </p:nvPr>
        </p:nvSpPr>
        <p:spPr/>
        <p:txBody>
          <a:bodyPr/>
          <a:lstStyle/>
          <a:p>
            <a:pPr fontAlgn="base"/>
            <a:r>
              <a:rPr lang="en-GB" dirty="0"/>
              <a:t>Higher Apprenticeships are a great alternative to university.</a:t>
            </a:r>
          </a:p>
          <a:p>
            <a:pPr fontAlgn="base"/>
            <a:r>
              <a:rPr lang="en-GB" dirty="0"/>
              <a:t>On- and off-the-job training.</a:t>
            </a:r>
          </a:p>
          <a:p>
            <a:pPr fontAlgn="base"/>
            <a:r>
              <a:rPr lang="en-GB" dirty="0"/>
              <a:t>A salary </a:t>
            </a:r>
          </a:p>
          <a:p>
            <a:pPr fontAlgn="base"/>
            <a:r>
              <a:rPr lang="en-GB" dirty="0"/>
              <a:t>The opportunity to really start moving your career forward. </a:t>
            </a:r>
          </a:p>
          <a:p>
            <a:pPr fontAlgn="base"/>
            <a:r>
              <a:rPr lang="en-GB" dirty="0"/>
              <a:t>No student debts</a:t>
            </a:r>
          </a:p>
          <a:p>
            <a:pPr fontAlgn="base"/>
            <a:r>
              <a:rPr lang="en-GB" dirty="0"/>
              <a:t>Build Contact.</a:t>
            </a:r>
            <a:endParaRPr lang="en-US" dirty="0"/>
          </a:p>
        </p:txBody>
      </p:sp>
      <p:sp>
        <p:nvSpPr>
          <p:cNvPr id="3" name="Title 2">
            <a:extLst>
              <a:ext uri="{FF2B5EF4-FFF2-40B4-BE49-F238E27FC236}">
                <a16:creationId xmlns:a16="http://schemas.microsoft.com/office/drawing/2014/main" id="{40D2D59B-22AB-6240-B007-87868010CF48}"/>
              </a:ext>
            </a:extLst>
          </p:cNvPr>
          <p:cNvSpPr>
            <a:spLocks noGrp="1"/>
          </p:cNvSpPr>
          <p:nvPr>
            <p:ph type="title"/>
          </p:nvPr>
        </p:nvSpPr>
        <p:spPr/>
        <p:txBody>
          <a:bodyPr>
            <a:normAutofit/>
          </a:bodyPr>
          <a:lstStyle/>
          <a:p>
            <a:r>
              <a:rPr lang="en-GB" altLang="en-US" dirty="0">
                <a:latin typeface="+mn-lt"/>
              </a:rPr>
              <a:t>Why an </a:t>
            </a:r>
            <a:r>
              <a:rPr lang="en-GB" dirty="0">
                <a:latin typeface="+mn-lt"/>
              </a:rPr>
              <a:t>Apprenticeship</a:t>
            </a:r>
            <a:r>
              <a:rPr lang="en-GB" altLang="en-US" dirty="0">
                <a:latin typeface="+mn-lt"/>
              </a:rPr>
              <a:t> </a:t>
            </a:r>
            <a:endParaRPr lang="en-US" dirty="0">
              <a:latin typeface="+mn-lt"/>
            </a:endParaRPr>
          </a:p>
        </p:txBody>
      </p:sp>
    </p:spTree>
    <p:extLst>
      <p:ext uri="{BB962C8B-B14F-4D97-AF65-F5344CB8AC3E}">
        <p14:creationId xmlns:p14="http://schemas.microsoft.com/office/powerpoint/2010/main" val="36891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912" y="870857"/>
            <a:ext cx="11347704" cy="5566520"/>
          </a:xfrm>
        </p:spPr>
        <p:txBody>
          <a:bodyPr>
            <a:normAutofit/>
          </a:bodyPr>
          <a:lstStyle/>
          <a:p>
            <a:pPr marL="0" indent="0">
              <a:buNone/>
            </a:pPr>
            <a:r>
              <a:rPr lang="en-GB" b="1" dirty="0"/>
              <a:t>All Students should have the following targets for the end of the year: </a:t>
            </a:r>
          </a:p>
          <a:p>
            <a:pPr marL="0" indent="0">
              <a:buNone/>
            </a:pPr>
            <a:endParaRPr lang="en-GB" b="1" dirty="0"/>
          </a:p>
          <a:p>
            <a:pPr marL="0" indent="0">
              <a:buNone/>
            </a:pPr>
            <a:r>
              <a:rPr lang="en-GB" b="1" dirty="0"/>
              <a:t>Leave with Maximum  Qualifications</a:t>
            </a:r>
          </a:p>
          <a:p>
            <a:pPr marL="0" indent="0">
              <a:buNone/>
            </a:pPr>
            <a:endParaRPr lang="en-GB" b="1" dirty="0"/>
          </a:p>
          <a:p>
            <a:pPr marL="0" indent="0">
              <a:buNone/>
            </a:pPr>
            <a:r>
              <a:rPr lang="en-GB" b="1" dirty="0"/>
              <a:t>Leave with a clear idea of their next steps</a:t>
            </a:r>
          </a:p>
          <a:p>
            <a:pPr marL="0" indent="0">
              <a:buNone/>
            </a:pPr>
            <a:r>
              <a:rPr lang="en-GB" b="1" dirty="0"/>
              <a:t>(University / Apprenticeship / Employment)</a:t>
            </a:r>
          </a:p>
          <a:p>
            <a:pPr marL="0" indent="0">
              <a:buNone/>
            </a:pPr>
            <a:endParaRPr lang="en-GB" b="1" dirty="0"/>
          </a:p>
          <a:p>
            <a:pPr marL="0" indent="0">
              <a:buNone/>
            </a:pPr>
            <a:endParaRPr lang="en-GB" b="1" dirty="0"/>
          </a:p>
          <a:p>
            <a:pPr marL="0" indent="0">
              <a:buNone/>
            </a:pPr>
            <a:endParaRPr lang="en-GB" b="1" dirty="0"/>
          </a:p>
          <a:p>
            <a:endParaRPr lang="en-GB" b="1" dirty="0"/>
          </a:p>
          <a:p>
            <a:endParaRPr lang="en-GB" b="1" dirty="0"/>
          </a:p>
          <a:p>
            <a:endParaRPr lang="en-GB" b="1" dirty="0"/>
          </a:p>
          <a:p>
            <a:endParaRPr lang="en-GB" dirty="0"/>
          </a:p>
        </p:txBody>
      </p:sp>
      <p:sp>
        <p:nvSpPr>
          <p:cNvPr id="4" name="Title 3"/>
          <p:cNvSpPr>
            <a:spLocks noGrp="1"/>
          </p:cNvSpPr>
          <p:nvPr>
            <p:ph type="title"/>
          </p:nvPr>
        </p:nvSpPr>
        <p:spPr/>
        <p:txBody>
          <a:bodyPr>
            <a:normAutofit/>
          </a:bodyPr>
          <a:lstStyle/>
          <a:p>
            <a:r>
              <a:rPr lang="en-GB" dirty="0"/>
              <a:t>Aims</a:t>
            </a:r>
          </a:p>
        </p:txBody>
      </p:sp>
    </p:spTree>
    <p:extLst>
      <p:ext uri="{BB962C8B-B14F-4D97-AF65-F5344CB8AC3E}">
        <p14:creationId xmlns:p14="http://schemas.microsoft.com/office/powerpoint/2010/main" val="1722703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37AD1B-29C6-CF4B-BE69-18C85259CBA2}"/>
              </a:ext>
            </a:extLst>
          </p:cNvPr>
          <p:cNvSpPr>
            <a:spLocks noGrp="1"/>
          </p:cNvSpPr>
          <p:nvPr>
            <p:ph type="body" idx="1"/>
          </p:nvPr>
        </p:nvSpPr>
        <p:spPr/>
        <p:txBody>
          <a:bodyPr/>
          <a:lstStyle/>
          <a:p>
            <a:r>
              <a:rPr lang="en-US" dirty="0"/>
              <a:t>Apprenticeships are available in 170 industries covering over 1500 job roles. There are up to 2,700 jobs vacancies across England right now on the </a:t>
            </a:r>
            <a:r>
              <a:rPr lang="en-US" dirty="0" err="1"/>
              <a:t>apprenticeships.gov.uk</a:t>
            </a:r>
            <a:r>
              <a:rPr lang="en-US" dirty="0"/>
              <a:t> website right now.</a:t>
            </a:r>
          </a:p>
          <a:p>
            <a:r>
              <a:rPr lang="en-US" dirty="0"/>
              <a:t>Employers think that apprentices are 15% more employable than those with other qualifications. </a:t>
            </a:r>
          </a:p>
          <a:p>
            <a:r>
              <a:rPr lang="en-US" dirty="0"/>
              <a:t>Some 87% of graduating apprentices from the last 10 years are still working within the business, 38% promoted at least once, demonstrating how the apprenticeship program strengthens our workforce capabilities and provides business leaders.</a:t>
            </a:r>
          </a:p>
        </p:txBody>
      </p:sp>
      <p:sp>
        <p:nvSpPr>
          <p:cNvPr id="3" name="Title 2">
            <a:extLst>
              <a:ext uri="{FF2B5EF4-FFF2-40B4-BE49-F238E27FC236}">
                <a16:creationId xmlns:a16="http://schemas.microsoft.com/office/drawing/2014/main" id="{DB52B599-A204-4441-8DBC-0CBA89D9E4F1}"/>
              </a:ext>
            </a:extLst>
          </p:cNvPr>
          <p:cNvSpPr>
            <a:spLocks noGrp="1"/>
          </p:cNvSpPr>
          <p:nvPr>
            <p:ph type="title"/>
          </p:nvPr>
        </p:nvSpPr>
        <p:spPr/>
        <p:txBody>
          <a:bodyPr/>
          <a:lstStyle/>
          <a:p>
            <a:r>
              <a:rPr lang="en-US" dirty="0"/>
              <a:t>Why an Apprenticeship</a:t>
            </a:r>
          </a:p>
        </p:txBody>
      </p:sp>
    </p:spTree>
    <p:extLst>
      <p:ext uri="{BB962C8B-B14F-4D97-AF65-F5344CB8AC3E}">
        <p14:creationId xmlns:p14="http://schemas.microsoft.com/office/powerpoint/2010/main" val="1782859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5CDC2-F2C1-9B43-AF16-F12DBB3E4A44}"/>
              </a:ext>
            </a:extLst>
          </p:cNvPr>
          <p:cNvSpPr>
            <a:spLocks noGrp="1"/>
          </p:cNvSpPr>
          <p:nvPr>
            <p:ph type="body" idx="1"/>
          </p:nvPr>
        </p:nvSpPr>
        <p:spPr/>
        <p:txBody>
          <a:bodyPr/>
          <a:lstStyle/>
          <a:p>
            <a:pPr marL="0" indent="0" fontAlgn="base">
              <a:buNone/>
            </a:pPr>
            <a:r>
              <a:rPr lang="en-GB" dirty="0"/>
              <a:t>Business / Finance &amp; IT,</a:t>
            </a:r>
          </a:p>
          <a:p>
            <a:pPr marL="0" indent="0" fontAlgn="base">
              <a:buNone/>
            </a:pPr>
            <a:r>
              <a:rPr lang="en-GB" dirty="0"/>
              <a:t>Construction, </a:t>
            </a:r>
          </a:p>
          <a:p>
            <a:pPr marL="0" indent="0" fontAlgn="base">
              <a:buNone/>
            </a:pPr>
            <a:r>
              <a:rPr lang="en-GB" dirty="0"/>
              <a:t>Creative media &amp; the arts, </a:t>
            </a:r>
          </a:p>
          <a:p>
            <a:pPr marL="0" indent="0" fontAlgn="base">
              <a:buNone/>
            </a:pPr>
            <a:r>
              <a:rPr lang="en-GB" dirty="0"/>
              <a:t>Customer service &amp; retail, </a:t>
            </a:r>
          </a:p>
          <a:p>
            <a:pPr marL="0" indent="0" fontAlgn="base">
              <a:buNone/>
            </a:pPr>
            <a:r>
              <a:rPr lang="en-GB" dirty="0"/>
              <a:t>Energy, Engineering &amp; electrical, </a:t>
            </a:r>
          </a:p>
          <a:p>
            <a:pPr marL="0" indent="0" fontAlgn="base">
              <a:buNone/>
            </a:pPr>
            <a:r>
              <a:rPr lang="en-GB" dirty="0"/>
              <a:t>Health &amp; care, </a:t>
            </a:r>
          </a:p>
          <a:p>
            <a:pPr marL="0" indent="0" fontAlgn="base">
              <a:buNone/>
            </a:pPr>
            <a:r>
              <a:rPr lang="en-GB" dirty="0"/>
              <a:t>Hospitality &amp; travel, </a:t>
            </a:r>
          </a:p>
          <a:p>
            <a:pPr marL="0" indent="0" fontAlgn="base">
              <a:buNone/>
            </a:pPr>
            <a:r>
              <a:rPr lang="en-GB" dirty="0"/>
              <a:t>Manufacturing,</a:t>
            </a:r>
            <a:endParaRPr lang="en-US" dirty="0"/>
          </a:p>
        </p:txBody>
      </p:sp>
      <p:sp>
        <p:nvSpPr>
          <p:cNvPr id="3" name="Title 2">
            <a:extLst>
              <a:ext uri="{FF2B5EF4-FFF2-40B4-BE49-F238E27FC236}">
                <a16:creationId xmlns:a16="http://schemas.microsoft.com/office/drawing/2014/main" id="{11B96ED6-C59E-C642-BD1D-9C1A66F1CC80}"/>
              </a:ext>
            </a:extLst>
          </p:cNvPr>
          <p:cNvSpPr>
            <a:spLocks noGrp="1"/>
          </p:cNvSpPr>
          <p:nvPr>
            <p:ph type="title"/>
          </p:nvPr>
        </p:nvSpPr>
        <p:spPr/>
        <p:txBody>
          <a:bodyPr/>
          <a:lstStyle/>
          <a:p>
            <a:r>
              <a:rPr lang="en-US" dirty="0"/>
              <a:t>What is available </a:t>
            </a:r>
          </a:p>
        </p:txBody>
      </p:sp>
    </p:spTree>
    <p:extLst>
      <p:ext uri="{BB962C8B-B14F-4D97-AF65-F5344CB8AC3E}">
        <p14:creationId xmlns:p14="http://schemas.microsoft.com/office/powerpoint/2010/main" val="2721726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32153-5128-734C-A001-8DE33BFFC05E}"/>
              </a:ext>
            </a:extLst>
          </p:cNvPr>
          <p:cNvSpPr>
            <a:spLocks noGrp="1"/>
          </p:cNvSpPr>
          <p:nvPr>
            <p:ph type="body" idx="1"/>
          </p:nvPr>
        </p:nvSpPr>
        <p:spPr/>
        <p:txBody>
          <a:bodyPr/>
          <a:lstStyle/>
          <a:p>
            <a:endParaRPr lang="en-US" dirty="0"/>
          </a:p>
          <a:p>
            <a:endParaRPr lang="en-US" dirty="0"/>
          </a:p>
          <a:p>
            <a:endParaRPr lang="en-US" dirty="0"/>
          </a:p>
        </p:txBody>
      </p:sp>
      <p:sp>
        <p:nvSpPr>
          <p:cNvPr id="3" name="Title 2">
            <a:extLst>
              <a:ext uri="{FF2B5EF4-FFF2-40B4-BE49-F238E27FC236}">
                <a16:creationId xmlns:a16="http://schemas.microsoft.com/office/drawing/2014/main" id="{B4C88172-6B1F-0749-8567-1778E0B41CC0}"/>
              </a:ext>
            </a:extLst>
          </p:cNvPr>
          <p:cNvSpPr>
            <a:spLocks noGrp="1"/>
          </p:cNvSpPr>
          <p:nvPr>
            <p:ph type="title"/>
          </p:nvPr>
        </p:nvSpPr>
        <p:spPr/>
        <p:txBody>
          <a:bodyPr/>
          <a:lstStyle/>
          <a:p>
            <a:r>
              <a:rPr lang="en-US" dirty="0"/>
              <a:t>Who Is Involved </a:t>
            </a:r>
          </a:p>
        </p:txBody>
      </p:sp>
      <p:pic>
        <p:nvPicPr>
          <p:cNvPr id="4" name="Picture 3">
            <a:hlinkClick r:id="rId2"/>
            <a:extLst>
              <a:ext uri="{FF2B5EF4-FFF2-40B4-BE49-F238E27FC236}">
                <a16:creationId xmlns:a16="http://schemas.microsoft.com/office/drawing/2014/main" id="{D2766F01-579A-0E4C-A1F8-33C5A2DB6DA4}"/>
              </a:ext>
            </a:extLst>
          </p:cNvPr>
          <p:cNvPicPr>
            <a:picLocks noChangeAspect="1"/>
          </p:cNvPicPr>
          <p:nvPr/>
        </p:nvPicPr>
        <p:blipFill rotWithShape="1">
          <a:blip r:embed="rId3"/>
          <a:srcRect l="7083" t="79913" r="50259" b="5000"/>
          <a:stretch/>
        </p:blipFill>
        <p:spPr>
          <a:xfrm>
            <a:off x="0" y="999031"/>
            <a:ext cx="11652026" cy="1453223"/>
          </a:xfrm>
          <a:prstGeom prst="rect">
            <a:avLst/>
          </a:prstGeom>
        </p:spPr>
      </p:pic>
      <p:sp>
        <p:nvSpPr>
          <p:cNvPr id="6" name="Rectangle 5">
            <a:extLst>
              <a:ext uri="{FF2B5EF4-FFF2-40B4-BE49-F238E27FC236}">
                <a16:creationId xmlns:a16="http://schemas.microsoft.com/office/drawing/2014/main" id="{68D63F6F-E978-1841-BE17-0CCC04584597}"/>
              </a:ext>
            </a:extLst>
          </p:cNvPr>
          <p:cNvSpPr/>
          <p:nvPr/>
        </p:nvSpPr>
        <p:spPr>
          <a:xfrm>
            <a:off x="107504" y="2263512"/>
            <a:ext cx="2932419" cy="2400657"/>
          </a:xfrm>
          <a:prstGeom prst="rect">
            <a:avLst/>
          </a:prstGeom>
        </p:spPr>
        <p:txBody>
          <a:bodyPr wrap="square">
            <a:spAutoFit/>
          </a:bodyPr>
          <a:lstStyle/>
          <a:p>
            <a:pPr algn="ctr"/>
            <a:r>
              <a:rPr lang="en-GB" sz="2400" b="1" dirty="0">
                <a:solidFill>
                  <a:prstClr val="black"/>
                </a:solidFill>
              </a:rPr>
              <a:t>SERVICES AND RETAIL</a:t>
            </a:r>
            <a:r>
              <a:rPr lang="en-GB" dirty="0">
                <a:solidFill>
                  <a:prstClr val="black"/>
                </a:solidFill>
              </a:rPr>
              <a:t/>
            </a:r>
            <a:br>
              <a:rPr lang="en-GB" dirty="0">
                <a:solidFill>
                  <a:prstClr val="black"/>
                </a:solidFill>
              </a:rPr>
            </a:br>
            <a:r>
              <a:rPr lang="en-GB" b="1" dirty="0">
                <a:solidFill>
                  <a:prstClr val="black"/>
                </a:solidFill>
              </a:rPr>
              <a:t>DHL</a:t>
            </a:r>
            <a:br>
              <a:rPr lang="en-GB" b="1" dirty="0">
                <a:solidFill>
                  <a:prstClr val="black"/>
                </a:solidFill>
              </a:rPr>
            </a:br>
            <a:r>
              <a:rPr lang="en-GB" b="1" dirty="0">
                <a:solidFill>
                  <a:prstClr val="black"/>
                </a:solidFill>
              </a:rPr>
              <a:t>Greene King</a:t>
            </a:r>
            <a:br>
              <a:rPr lang="en-GB" b="1" dirty="0">
                <a:solidFill>
                  <a:prstClr val="black"/>
                </a:solidFill>
              </a:rPr>
            </a:br>
            <a:r>
              <a:rPr lang="en-GB" b="1" dirty="0">
                <a:solidFill>
                  <a:prstClr val="black"/>
                </a:solidFill>
              </a:rPr>
              <a:t>Greggs</a:t>
            </a:r>
            <a:r>
              <a:rPr lang="en-GB" dirty="0">
                <a:solidFill>
                  <a:prstClr val="black"/>
                </a:solidFill>
              </a:rPr>
              <a:t/>
            </a:r>
            <a:br>
              <a:rPr lang="en-GB" dirty="0">
                <a:solidFill>
                  <a:prstClr val="black"/>
                </a:solidFill>
              </a:rPr>
            </a:br>
            <a:r>
              <a:rPr lang="en-GB" b="1" dirty="0">
                <a:solidFill>
                  <a:prstClr val="black"/>
                </a:solidFill>
              </a:rPr>
              <a:t>Hilton Worldwide</a:t>
            </a:r>
            <a:br>
              <a:rPr lang="en-GB" b="1" dirty="0">
                <a:solidFill>
                  <a:prstClr val="black"/>
                </a:solidFill>
              </a:rPr>
            </a:br>
            <a:r>
              <a:rPr lang="en-GB" b="1" dirty="0">
                <a:solidFill>
                  <a:prstClr val="black"/>
                </a:solidFill>
              </a:rPr>
              <a:t>Royal Mail</a:t>
            </a:r>
            <a:br>
              <a:rPr lang="en-GB" b="1" dirty="0">
                <a:solidFill>
                  <a:prstClr val="black"/>
                </a:solidFill>
              </a:rPr>
            </a:br>
            <a:r>
              <a:rPr lang="en-GB" b="1" dirty="0">
                <a:solidFill>
                  <a:prstClr val="black"/>
                </a:solidFill>
              </a:rPr>
              <a:t>Superdrug and Savers  (AS Watson) </a:t>
            </a:r>
            <a:endParaRPr lang="en-GB" dirty="0"/>
          </a:p>
        </p:txBody>
      </p:sp>
      <p:sp>
        <p:nvSpPr>
          <p:cNvPr id="8" name="Rectangle 7">
            <a:extLst>
              <a:ext uri="{FF2B5EF4-FFF2-40B4-BE49-F238E27FC236}">
                <a16:creationId xmlns:a16="http://schemas.microsoft.com/office/drawing/2014/main" id="{B5D688CD-6D33-5D47-A8E4-05E98312FFB6}"/>
              </a:ext>
            </a:extLst>
          </p:cNvPr>
          <p:cNvSpPr/>
          <p:nvPr/>
        </p:nvSpPr>
        <p:spPr>
          <a:xfrm>
            <a:off x="3116263" y="2263512"/>
            <a:ext cx="2463849" cy="2677656"/>
          </a:xfrm>
          <a:prstGeom prst="rect">
            <a:avLst/>
          </a:prstGeom>
        </p:spPr>
        <p:txBody>
          <a:bodyPr wrap="square">
            <a:spAutoFit/>
          </a:bodyPr>
          <a:lstStyle/>
          <a:p>
            <a:pPr algn="ctr"/>
            <a:r>
              <a:rPr lang="en-GB" sz="2400" b="1" dirty="0"/>
              <a:t>BUSINESS</a:t>
            </a:r>
            <a:endParaRPr lang="en-GB" sz="2400" dirty="0"/>
          </a:p>
          <a:p>
            <a:pPr algn="ctr"/>
            <a:r>
              <a:rPr lang="en-GB" b="1" dirty="0"/>
              <a:t>Barclays</a:t>
            </a:r>
            <a:r>
              <a:rPr lang="en-GB" dirty="0"/>
              <a:t/>
            </a:r>
            <a:br>
              <a:rPr lang="en-GB" dirty="0"/>
            </a:br>
            <a:r>
              <a:rPr lang="en-GB" b="1" dirty="0"/>
              <a:t>Deloitte</a:t>
            </a:r>
            <a:r>
              <a:rPr lang="en-GB" dirty="0"/>
              <a:t/>
            </a:r>
            <a:br>
              <a:rPr lang="en-GB" dirty="0"/>
            </a:br>
            <a:r>
              <a:rPr lang="en-GB" b="1" dirty="0"/>
              <a:t>JP Morgan</a:t>
            </a:r>
            <a:r>
              <a:rPr lang="en-GB" dirty="0"/>
              <a:t/>
            </a:r>
            <a:br>
              <a:rPr lang="en-GB" dirty="0"/>
            </a:br>
            <a:r>
              <a:rPr lang="en-GB" b="1" dirty="0"/>
              <a:t>Lloyds Banking Group</a:t>
            </a:r>
            <a:r>
              <a:rPr lang="en-GB" dirty="0"/>
              <a:t/>
            </a:r>
            <a:br>
              <a:rPr lang="en-GB" dirty="0"/>
            </a:br>
            <a:r>
              <a:rPr lang="en-GB" b="1" dirty="0" err="1"/>
              <a:t>M&amp;G</a:t>
            </a:r>
            <a:r>
              <a:rPr lang="en-GB" b="1" dirty="0"/>
              <a:t> Investments</a:t>
            </a:r>
            <a:r>
              <a:rPr lang="en-GB" dirty="0"/>
              <a:t/>
            </a:r>
            <a:br>
              <a:rPr lang="en-GB" dirty="0"/>
            </a:br>
            <a:r>
              <a:rPr lang="en-GB" b="1" dirty="0"/>
              <a:t>Nationwide</a:t>
            </a:r>
            <a:r>
              <a:rPr lang="en-GB" dirty="0"/>
              <a:t/>
            </a:r>
            <a:br>
              <a:rPr lang="en-GB" dirty="0"/>
            </a:br>
            <a:r>
              <a:rPr lang="en-GB" b="1" dirty="0"/>
              <a:t>PwC</a:t>
            </a:r>
            <a:r>
              <a:rPr lang="en-GB" dirty="0"/>
              <a:t/>
            </a:r>
            <a:br>
              <a:rPr lang="en-GB" dirty="0"/>
            </a:br>
            <a:r>
              <a:rPr lang="en-GB" b="1" dirty="0"/>
              <a:t>TSB</a:t>
            </a:r>
            <a:endParaRPr lang="en-GB" dirty="0"/>
          </a:p>
        </p:txBody>
      </p:sp>
      <p:sp>
        <p:nvSpPr>
          <p:cNvPr id="9" name="Rectangle 8">
            <a:extLst>
              <a:ext uri="{FF2B5EF4-FFF2-40B4-BE49-F238E27FC236}">
                <a16:creationId xmlns:a16="http://schemas.microsoft.com/office/drawing/2014/main" id="{0FAE9E09-9057-6B49-80EA-A4CD544B833B}"/>
              </a:ext>
            </a:extLst>
          </p:cNvPr>
          <p:cNvSpPr/>
          <p:nvPr/>
        </p:nvSpPr>
        <p:spPr>
          <a:xfrm>
            <a:off x="5447717" y="2263512"/>
            <a:ext cx="3168352" cy="2215991"/>
          </a:xfrm>
          <a:prstGeom prst="rect">
            <a:avLst/>
          </a:prstGeom>
        </p:spPr>
        <p:txBody>
          <a:bodyPr wrap="square">
            <a:spAutoFit/>
          </a:bodyPr>
          <a:lstStyle/>
          <a:p>
            <a:pPr algn="ctr"/>
            <a:r>
              <a:rPr lang="en-GB" sz="2400" b="1" dirty="0">
                <a:solidFill>
                  <a:prstClr val="black"/>
                </a:solidFill>
              </a:rPr>
              <a:t>SCIENCE, TECHNOLOGY, ENGINEERING, MATHS </a:t>
            </a:r>
            <a:br>
              <a:rPr lang="en-GB" sz="2400" b="1" dirty="0">
                <a:solidFill>
                  <a:prstClr val="black"/>
                </a:solidFill>
              </a:rPr>
            </a:br>
            <a:r>
              <a:rPr lang="en-GB" b="1" dirty="0">
                <a:solidFill>
                  <a:prstClr val="black"/>
                </a:solidFill>
              </a:rPr>
              <a:t>Atkins</a:t>
            </a:r>
            <a:r>
              <a:rPr lang="en-GB" dirty="0">
                <a:solidFill>
                  <a:prstClr val="black"/>
                </a:solidFill>
              </a:rPr>
              <a:t/>
            </a:r>
            <a:br>
              <a:rPr lang="en-GB" dirty="0">
                <a:solidFill>
                  <a:prstClr val="black"/>
                </a:solidFill>
              </a:rPr>
            </a:br>
            <a:r>
              <a:rPr lang="en-GB" b="1" dirty="0">
                <a:solidFill>
                  <a:prstClr val="black"/>
                </a:solidFill>
              </a:rPr>
              <a:t>BAE Systems</a:t>
            </a:r>
            <a:r>
              <a:rPr lang="en-GB" dirty="0">
                <a:solidFill>
                  <a:prstClr val="black"/>
                </a:solidFill>
              </a:rPr>
              <a:t/>
            </a:r>
            <a:br>
              <a:rPr lang="en-GB" dirty="0">
                <a:solidFill>
                  <a:prstClr val="black"/>
                </a:solidFill>
              </a:rPr>
            </a:br>
            <a:r>
              <a:rPr lang="en-GB" b="1" dirty="0">
                <a:solidFill>
                  <a:prstClr val="black"/>
                </a:solidFill>
              </a:rPr>
              <a:t>Barratt Developments PLC</a:t>
            </a:r>
            <a:r>
              <a:rPr lang="en-GB" dirty="0">
                <a:solidFill>
                  <a:prstClr val="black"/>
                </a:solidFill>
              </a:rPr>
              <a:t/>
            </a:r>
            <a:br>
              <a:rPr lang="en-GB" dirty="0">
                <a:solidFill>
                  <a:prstClr val="black"/>
                </a:solidFill>
              </a:rPr>
            </a:br>
            <a:r>
              <a:rPr lang="en-GB" b="1" dirty="0">
                <a:solidFill>
                  <a:prstClr val="black"/>
                </a:solidFill>
              </a:rPr>
              <a:t>National Grid</a:t>
            </a:r>
            <a:r>
              <a:rPr lang="en-GB" dirty="0">
                <a:solidFill>
                  <a:prstClr val="black"/>
                </a:solidFill>
              </a:rPr>
              <a:t/>
            </a:r>
            <a:br>
              <a:rPr lang="en-GB" dirty="0">
                <a:solidFill>
                  <a:prstClr val="black"/>
                </a:solidFill>
              </a:rPr>
            </a:br>
            <a:r>
              <a:rPr lang="en-GB" b="1" dirty="0">
                <a:solidFill>
                  <a:prstClr val="black"/>
                </a:solidFill>
              </a:rPr>
              <a:t>Network Rail</a:t>
            </a:r>
            <a:endParaRPr lang="en-GB" dirty="0"/>
          </a:p>
        </p:txBody>
      </p:sp>
      <p:sp>
        <p:nvSpPr>
          <p:cNvPr id="10" name="Rectangle 9">
            <a:extLst>
              <a:ext uri="{FF2B5EF4-FFF2-40B4-BE49-F238E27FC236}">
                <a16:creationId xmlns:a16="http://schemas.microsoft.com/office/drawing/2014/main" id="{7C101F36-3D2D-6140-84B2-90359C82297B}"/>
              </a:ext>
            </a:extLst>
          </p:cNvPr>
          <p:cNvSpPr/>
          <p:nvPr/>
        </p:nvSpPr>
        <p:spPr>
          <a:xfrm>
            <a:off x="7900121" y="2251772"/>
            <a:ext cx="4249383" cy="2215991"/>
          </a:xfrm>
          <a:prstGeom prst="rect">
            <a:avLst/>
          </a:prstGeom>
        </p:spPr>
        <p:txBody>
          <a:bodyPr wrap="square">
            <a:spAutoFit/>
          </a:bodyPr>
          <a:lstStyle/>
          <a:p>
            <a:pPr algn="ctr"/>
            <a:r>
              <a:rPr lang="en-GB" sz="2400" b="1" dirty="0">
                <a:solidFill>
                  <a:prstClr val="black"/>
                </a:solidFill>
              </a:rPr>
              <a:t>COMMUNICATIONS AND MEDIA</a:t>
            </a:r>
            <a:r>
              <a:rPr lang="en-GB" dirty="0">
                <a:solidFill>
                  <a:prstClr val="black"/>
                </a:solidFill>
              </a:rPr>
              <a:t/>
            </a:r>
            <a:br>
              <a:rPr lang="en-GB" dirty="0">
                <a:solidFill>
                  <a:prstClr val="black"/>
                </a:solidFill>
              </a:rPr>
            </a:br>
            <a:r>
              <a:rPr lang="en-GB" b="1" dirty="0">
                <a:solidFill>
                  <a:prstClr val="black"/>
                </a:solidFill>
              </a:rPr>
              <a:t>BT</a:t>
            </a:r>
            <a:br>
              <a:rPr lang="en-GB" b="1" dirty="0">
                <a:solidFill>
                  <a:prstClr val="black"/>
                </a:solidFill>
              </a:rPr>
            </a:br>
            <a:r>
              <a:rPr lang="en-GB" b="1" dirty="0">
                <a:solidFill>
                  <a:prstClr val="black"/>
                </a:solidFill>
              </a:rPr>
              <a:t>Capgemini</a:t>
            </a:r>
            <a:br>
              <a:rPr lang="en-GB" b="1" dirty="0">
                <a:solidFill>
                  <a:prstClr val="black"/>
                </a:solidFill>
              </a:rPr>
            </a:br>
            <a:r>
              <a:rPr lang="en-GB" b="1" dirty="0">
                <a:solidFill>
                  <a:prstClr val="black"/>
                </a:solidFill>
              </a:rPr>
              <a:t>Cisco</a:t>
            </a:r>
            <a:r>
              <a:rPr lang="en-GB" dirty="0">
                <a:solidFill>
                  <a:prstClr val="black"/>
                </a:solidFill>
              </a:rPr>
              <a:t/>
            </a:r>
            <a:br>
              <a:rPr lang="en-GB" dirty="0">
                <a:solidFill>
                  <a:prstClr val="black"/>
                </a:solidFill>
              </a:rPr>
            </a:br>
            <a:r>
              <a:rPr lang="en-GB" b="1" dirty="0">
                <a:solidFill>
                  <a:prstClr val="black"/>
                </a:solidFill>
              </a:rPr>
              <a:t>Fujitsu</a:t>
            </a:r>
            <a:r>
              <a:rPr lang="en-GB" dirty="0">
                <a:solidFill>
                  <a:prstClr val="black"/>
                </a:solidFill>
              </a:rPr>
              <a:t> </a:t>
            </a:r>
            <a:br>
              <a:rPr lang="en-GB" dirty="0">
                <a:solidFill>
                  <a:prstClr val="black"/>
                </a:solidFill>
              </a:rPr>
            </a:br>
            <a:r>
              <a:rPr lang="en-GB" b="1" dirty="0">
                <a:solidFill>
                  <a:prstClr val="black"/>
                </a:solidFill>
              </a:rPr>
              <a:t>Tangerine PR</a:t>
            </a:r>
            <a:endParaRPr lang="en-GB" dirty="0"/>
          </a:p>
        </p:txBody>
      </p:sp>
      <p:sp>
        <p:nvSpPr>
          <p:cNvPr id="11" name="Rectangle 10">
            <a:extLst>
              <a:ext uri="{FF2B5EF4-FFF2-40B4-BE49-F238E27FC236}">
                <a16:creationId xmlns:a16="http://schemas.microsoft.com/office/drawing/2014/main" id="{A2FFE083-8EA0-8E44-8D30-2B34CFBC7C53}"/>
              </a:ext>
            </a:extLst>
          </p:cNvPr>
          <p:cNvSpPr/>
          <p:nvPr/>
        </p:nvSpPr>
        <p:spPr>
          <a:xfrm>
            <a:off x="8152604" y="4530027"/>
            <a:ext cx="3744416" cy="2215991"/>
          </a:xfrm>
          <a:prstGeom prst="rect">
            <a:avLst/>
          </a:prstGeom>
        </p:spPr>
        <p:txBody>
          <a:bodyPr wrap="square">
            <a:spAutoFit/>
          </a:bodyPr>
          <a:lstStyle/>
          <a:p>
            <a:pPr algn="ctr"/>
            <a:r>
              <a:rPr lang="en-GB" sz="2400" b="1" dirty="0">
                <a:solidFill>
                  <a:prstClr val="black"/>
                </a:solidFill>
              </a:rPr>
              <a:t>GOVERNMENT AND THE PUBLIC SECTOR</a:t>
            </a:r>
            <a:r>
              <a:rPr lang="en-GB" dirty="0">
                <a:solidFill>
                  <a:prstClr val="black"/>
                </a:solidFill>
              </a:rPr>
              <a:t/>
            </a:r>
            <a:br>
              <a:rPr lang="en-GB" dirty="0">
                <a:solidFill>
                  <a:prstClr val="black"/>
                </a:solidFill>
              </a:rPr>
            </a:br>
            <a:r>
              <a:rPr lang="en-GB" b="1" dirty="0">
                <a:solidFill>
                  <a:prstClr val="black"/>
                </a:solidFill>
              </a:rPr>
              <a:t>Army</a:t>
            </a:r>
            <a:r>
              <a:rPr lang="en-GB" dirty="0">
                <a:solidFill>
                  <a:prstClr val="black"/>
                </a:solidFill>
              </a:rPr>
              <a:t/>
            </a:r>
            <a:br>
              <a:rPr lang="en-GB" dirty="0">
                <a:solidFill>
                  <a:prstClr val="black"/>
                </a:solidFill>
              </a:rPr>
            </a:br>
            <a:r>
              <a:rPr lang="en-GB" b="1" dirty="0">
                <a:solidFill>
                  <a:prstClr val="black"/>
                </a:solidFill>
              </a:rPr>
              <a:t>BBC</a:t>
            </a:r>
            <a:r>
              <a:rPr lang="en-GB" dirty="0">
                <a:solidFill>
                  <a:prstClr val="black"/>
                </a:solidFill>
              </a:rPr>
              <a:t/>
            </a:r>
            <a:br>
              <a:rPr lang="en-GB" dirty="0">
                <a:solidFill>
                  <a:prstClr val="black"/>
                </a:solidFill>
              </a:rPr>
            </a:br>
            <a:r>
              <a:rPr lang="en-GB" b="1" dirty="0" err="1">
                <a:solidFill>
                  <a:prstClr val="black"/>
                </a:solidFill>
              </a:rPr>
              <a:t>FCO</a:t>
            </a:r>
            <a:r>
              <a:rPr lang="en-GB" b="1" dirty="0">
                <a:solidFill>
                  <a:prstClr val="black"/>
                </a:solidFill>
              </a:rPr>
              <a:t> Services</a:t>
            </a:r>
            <a:r>
              <a:rPr lang="en-GB" dirty="0">
                <a:solidFill>
                  <a:prstClr val="black"/>
                </a:solidFill>
              </a:rPr>
              <a:t/>
            </a:r>
            <a:br>
              <a:rPr lang="en-GB" dirty="0">
                <a:solidFill>
                  <a:prstClr val="black"/>
                </a:solidFill>
              </a:rPr>
            </a:br>
            <a:r>
              <a:rPr lang="en-GB" b="1" dirty="0">
                <a:solidFill>
                  <a:prstClr val="black"/>
                </a:solidFill>
              </a:rPr>
              <a:t>Royal Air Force</a:t>
            </a:r>
            <a:r>
              <a:rPr lang="en-GB" dirty="0">
                <a:solidFill>
                  <a:prstClr val="black"/>
                </a:solidFill>
              </a:rPr>
              <a:t> </a:t>
            </a:r>
            <a:br>
              <a:rPr lang="en-GB" dirty="0">
                <a:solidFill>
                  <a:prstClr val="black"/>
                </a:solidFill>
              </a:rPr>
            </a:br>
            <a:r>
              <a:rPr lang="en-GB" b="1" dirty="0">
                <a:solidFill>
                  <a:prstClr val="black"/>
                </a:solidFill>
              </a:rPr>
              <a:t>St Mungo’s Broadway</a:t>
            </a:r>
            <a:endParaRPr lang="en-GB" dirty="0"/>
          </a:p>
        </p:txBody>
      </p:sp>
    </p:spTree>
    <p:extLst>
      <p:ext uri="{BB962C8B-B14F-4D97-AF65-F5344CB8AC3E}">
        <p14:creationId xmlns:p14="http://schemas.microsoft.com/office/powerpoint/2010/main" val="584594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3C97E-21D1-7E40-B2F6-19353668C063}"/>
              </a:ext>
            </a:extLst>
          </p:cNvPr>
          <p:cNvSpPr>
            <a:spLocks noGrp="1"/>
          </p:cNvSpPr>
          <p:nvPr>
            <p:ph type="body" idx="1"/>
          </p:nvPr>
        </p:nvSpPr>
        <p:spPr/>
        <p:txBody>
          <a:bodyPr/>
          <a:lstStyle/>
          <a:p>
            <a:r>
              <a:rPr lang="en-US" dirty="0"/>
              <a:t>Research </a:t>
            </a:r>
          </a:p>
          <a:p>
            <a:r>
              <a:rPr lang="en-US" dirty="0"/>
              <a:t>What Level </a:t>
            </a:r>
          </a:p>
          <a:p>
            <a:r>
              <a:rPr lang="en-US" dirty="0"/>
              <a:t>What Sector </a:t>
            </a:r>
          </a:p>
          <a:p>
            <a:r>
              <a:rPr lang="en-US" dirty="0"/>
              <a:t>Which Provider </a:t>
            </a:r>
          </a:p>
          <a:p>
            <a:r>
              <a:rPr lang="en-US" dirty="0"/>
              <a:t>What is the application process</a:t>
            </a:r>
          </a:p>
          <a:p>
            <a:r>
              <a:rPr lang="en-US" dirty="0"/>
              <a:t>When are the deadlines </a:t>
            </a:r>
          </a:p>
        </p:txBody>
      </p:sp>
      <p:sp>
        <p:nvSpPr>
          <p:cNvPr id="3" name="Title 2">
            <a:extLst>
              <a:ext uri="{FF2B5EF4-FFF2-40B4-BE49-F238E27FC236}">
                <a16:creationId xmlns:a16="http://schemas.microsoft.com/office/drawing/2014/main" id="{9274700B-DDEE-BC4B-8F38-7468ED0E379E}"/>
              </a:ext>
            </a:extLst>
          </p:cNvPr>
          <p:cNvSpPr>
            <a:spLocks noGrp="1"/>
          </p:cNvSpPr>
          <p:nvPr>
            <p:ph type="title"/>
          </p:nvPr>
        </p:nvSpPr>
        <p:spPr/>
        <p:txBody>
          <a:bodyPr/>
          <a:lstStyle/>
          <a:p>
            <a:r>
              <a:rPr lang="en-US" dirty="0"/>
              <a:t>What To Do Next </a:t>
            </a:r>
          </a:p>
        </p:txBody>
      </p:sp>
    </p:spTree>
    <p:extLst>
      <p:ext uri="{BB962C8B-B14F-4D97-AF65-F5344CB8AC3E}">
        <p14:creationId xmlns:p14="http://schemas.microsoft.com/office/powerpoint/2010/main" val="3963701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sz="2000" dirty="0">
                <a:hlinkClick r:id="rId2"/>
              </a:rPr>
              <a:t>https://www.ucas.com/file/120301/download?token=DPdwJ0EV</a:t>
            </a:r>
            <a:endParaRPr lang="en-GB" sz="2000" dirty="0"/>
          </a:p>
          <a:p>
            <a:r>
              <a:rPr lang="en-GB" sz="2000" dirty="0">
                <a:hlinkClick r:id="rId3"/>
              </a:rPr>
              <a:t>http://amazingapprenticeships.com/resources/which-complete-guide-to-higher-and-degree-apprenticeships/</a:t>
            </a:r>
            <a:r>
              <a:rPr lang="en-GB" sz="2000" dirty="0"/>
              <a:t> </a:t>
            </a:r>
          </a:p>
          <a:p>
            <a:r>
              <a:rPr lang="en-GB" sz="2000" dirty="0">
                <a:hlinkClick r:id="rId4"/>
              </a:rPr>
              <a:t>https://www.gov.uk/government/publications/higher-and-degree-apprenticeships</a:t>
            </a:r>
            <a:r>
              <a:rPr lang="en-GB" sz="2000" dirty="0"/>
              <a:t> </a:t>
            </a:r>
          </a:p>
          <a:p>
            <a:r>
              <a:rPr lang="en-GB" sz="2000" dirty="0"/>
              <a:t> </a:t>
            </a:r>
            <a:r>
              <a:rPr lang="en-GB" sz="2000" dirty="0">
                <a:hlinkClick r:id="rId5"/>
              </a:rPr>
              <a:t>https://www.milkround.com/school-leavers</a:t>
            </a:r>
            <a:r>
              <a:rPr lang="en-GB" sz="2000" dirty="0"/>
              <a:t> </a:t>
            </a:r>
          </a:p>
          <a:p>
            <a:r>
              <a:rPr lang="en-GB" sz="2000" dirty="0">
                <a:hlinkClick r:id="rId6"/>
              </a:rPr>
              <a:t>http://www.allaboutschoolleavers.co.uk/</a:t>
            </a:r>
            <a:r>
              <a:rPr lang="en-GB" sz="2000" dirty="0"/>
              <a:t> </a:t>
            </a:r>
          </a:p>
          <a:p>
            <a:r>
              <a:rPr lang="en-GB" sz="2000" dirty="0">
                <a:hlinkClick r:id="rId7"/>
              </a:rPr>
              <a:t>https://www.thetechpartnership.com/recruit-and-train/tig-apprenticeships/</a:t>
            </a:r>
            <a:r>
              <a:rPr lang="en-GB" sz="2000" dirty="0"/>
              <a:t> </a:t>
            </a:r>
          </a:p>
          <a:p>
            <a:r>
              <a:rPr lang="en-GB" sz="2000" dirty="0">
                <a:hlinkClick r:id="rId8"/>
              </a:rPr>
              <a:t>https://www.getingofar.gov.uk/</a:t>
            </a:r>
            <a:r>
              <a:rPr lang="en-GB" sz="2000" dirty="0"/>
              <a:t> </a:t>
            </a:r>
          </a:p>
          <a:p>
            <a:r>
              <a:rPr lang="en-GB" sz="2000" dirty="0">
                <a:hlinkClick r:id="rId9"/>
              </a:rPr>
              <a:t>https://www.getmyfirstjob.co.uk/</a:t>
            </a:r>
            <a:r>
              <a:rPr lang="en-GB" sz="2000" dirty="0"/>
              <a:t> </a:t>
            </a:r>
          </a:p>
          <a:p>
            <a:r>
              <a:rPr lang="en-GB" sz="2000" dirty="0">
                <a:hlinkClick r:id="rId10"/>
              </a:rPr>
              <a:t>http://www.apprenticeshipguide.co.uk/</a:t>
            </a:r>
            <a:r>
              <a:rPr lang="en-GB" sz="2000" dirty="0"/>
              <a:t> </a:t>
            </a:r>
          </a:p>
          <a:p>
            <a:r>
              <a:rPr lang="en-GB" sz="2000" dirty="0">
                <a:hlinkClick r:id="rId11"/>
              </a:rPr>
              <a:t>https://www.prospects.ac.uk/</a:t>
            </a:r>
            <a:r>
              <a:rPr lang="en-GB" sz="2000" dirty="0"/>
              <a:t> </a:t>
            </a:r>
          </a:p>
          <a:p>
            <a:r>
              <a:rPr lang="en-GB" sz="2000" dirty="0">
                <a:hlinkClick r:id="rId12"/>
              </a:rPr>
              <a:t>http://www.studentladder.co.uk/School-Leaver-Programmes/school-leaver-programmes.html</a:t>
            </a:r>
            <a:r>
              <a:rPr lang="en-GB" sz="2000" dirty="0"/>
              <a:t> </a:t>
            </a:r>
          </a:p>
          <a:p>
            <a:r>
              <a:rPr lang="en-GB" sz="2000" dirty="0">
                <a:hlinkClick r:id="rId13"/>
              </a:rPr>
              <a:t>https://www.notgoingtouni.co.uk/apprenticeships</a:t>
            </a:r>
            <a:r>
              <a:rPr lang="en-GB" sz="2000" dirty="0"/>
              <a:t> </a:t>
            </a:r>
          </a:p>
          <a:p>
            <a:pPr marL="50800" indent="0">
              <a:buNone/>
            </a:pPr>
            <a:endParaRPr lang="en-GB" sz="2000" dirty="0"/>
          </a:p>
          <a:p>
            <a:endParaRPr lang="en-GB" sz="2000" dirty="0"/>
          </a:p>
          <a:p>
            <a:endParaRPr lang="en-GB" sz="2000" dirty="0"/>
          </a:p>
          <a:p>
            <a:endParaRPr lang="en-GB" sz="2000" dirty="0"/>
          </a:p>
          <a:p>
            <a:endParaRPr lang="en-GB" dirty="0"/>
          </a:p>
          <a:p>
            <a:endParaRPr lang="en-GB" dirty="0"/>
          </a:p>
        </p:txBody>
      </p:sp>
      <p:sp>
        <p:nvSpPr>
          <p:cNvPr id="3" name="Title 2"/>
          <p:cNvSpPr>
            <a:spLocks noGrp="1"/>
          </p:cNvSpPr>
          <p:nvPr>
            <p:ph type="title"/>
          </p:nvPr>
        </p:nvSpPr>
        <p:spPr/>
        <p:txBody>
          <a:bodyPr/>
          <a:lstStyle/>
          <a:p>
            <a:r>
              <a:rPr lang="en-GB" dirty="0"/>
              <a:t>Apprenticeships </a:t>
            </a:r>
          </a:p>
        </p:txBody>
      </p:sp>
    </p:spTree>
    <p:extLst>
      <p:ext uri="{BB962C8B-B14F-4D97-AF65-F5344CB8AC3E}">
        <p14:creationId xmlns:p14="http://schemas.microsoft.com/office/powerpoint/2010/main" val="1980542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Title 2"/>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417219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 name="Rectangle 13"/>
          <p:cNvSpPr>
            <a:spLocks noChangeArrowheads="1"/>
          </p:cNvSpPr>
          <p:nvPr/>
        </p:nvSpPr>
        <p:spPr bwMode="auto">
          <a:xfrm>
            <a:off x="1681672" y="1081126"/>
            <a:ext cx="8352928" cy="1016060"/>
          </a:xfrm>
          <a:prstGeom prst="rect">
            <a:avLst/>
          </a:prstGeom>
          <a:solidFill>
            <a:schemeClr val="accent5">
              <a:lumMod val="20000"/>
              <a:lumOff val="80000"/>
            </a:schemeClr>
          </a:solidFill>
          <a:ln w="57150">
            <a:solidFill>
              <a:schemeClr val="tx1"/>
            </a:solidFill>
            <a:miter lim="800000"/>
            <a:headEnd/>
            <a:tailEnd/>
          </a:ln>
        </p:spPr>
        <p:txBody>
          <a:bodyPr anchor="ctr"/>
          <a:lstStyle/>
          <a:p>
            <a:pPr>
              <a:defRPr/>
            </a:pPr>
            <a:r>
              <a:rPr lang="en-GB" altLang="en-US" sz="3400" dirty="0">
                <a:latin typeface="Arial Rounded MT Bold" panose="020F0704030504030204" pitchFamily="34" charset="0"/>
              </a:rPr>
              <a:t>Get organised. Use time well and create good habits.</a:t>
            </a:r>
          </a:p>
        </p:txBody>
      </p:sp>
      <p:sp>
        <p:nvSpPr>
          <p:cNvPr id="14" name="Rectangle 17"/>
          <p:cNvSpPr>
            <a:spLocks noChangeArrowheads="1"/>
          </p:cNvSpPr>
          <p:nvPr/>
        </p:nvSpPr>
        <p:spPr bwMode="auto">
          <a:xfrm>
            <a:off x="1684336" y="2197225"/>
            <a:ext cx="8374768" cy="1003258"/>
          </a:xfrm>
          <a:prstGeom prst="rect">
            <a:avLst/>
          </a:prstGeom>
          <a:solidFill>
            <a:schemeClr val="accent5">
              <a:lumMod val="20000"/>
              <a:lumOff val="80000"/>
            </a:schemeClr>
          </a:solidFill>
          <a:ln w="57150">
            <a:solidFill>
              <a:schemeClr val="tx1"/>
            </a:solidFill>
            <a:miter lim="800000"/>
            <a:headEnd/>
            <a:tailEnd/>
          </a:ln>
        </p:spPr>
        <p:txBody>
          <a:bodyPr anchor="ctr"/>
          <a:lstStyle/>
          <a:p>
            <a:pPr>
              <a:defRPr/>
            </a:pPr>
            <a:r>
              <a:rPr lang="en-GB" altLang="en-US" sz="3400" dirty="0">
                <a:latin typeface="Arial Rounded MT Bold" panose="020F0704030504030204" pitchFamily="34" charset="0"/>
              </a:rPr>
              <a:t>High expectations,  Don’t settle for good enough, insist on your best! </a:t>
            </a:r>
          </a:p>
        </p:txBody>
      </p:sp>
      <p:sp>
        <p:nvSpPr>
          <p:cNvPr id="10" name="Rectangle 17"/>
          <p:cNvSpPr>
            <a:spLocks noChangeArrowheads="1"/>
          </p:cNvSpPr>
          <p:nvPr/>
        </p:nvSpPr>
        <p:spPr bwMode="auto">
          <a:xfrm>
            <a:off x="1681672" y="3312448"/>
            <a:ext cx="8374768" cy="1003258"/>
          </a:xfrm>
          <a:prstGeom prst="rect">
            <a:avLst/>
          </a:prstGeom>
          <a:solidFill>
            <a:schemeClr val="accent5">
              <a:lumMod val="20000"/>
              <a:lumOff val="80000"/>
            </a:schemeClr>
          </a:solidFill>
          <a:ln w="57150">
            <a:solidFill>
              <a:schemeClr val="tx1"/>
            </a:solidFill>
            <a:miter lim="800000"/>
            <a:headEnd/>
            <a:tailEnd/>
          </a:ln>
        </p:spPr>
        <p:txBody>
          <a:bodyPr anchor="ctr"/>
          <a:lstStyle/>
          <a:p>
            <a:pPr>
              <a:defRPr/>
            </a:pPr>
            <a:r>
              <a:rPr lang="en-GB" altLang="en-US" sz="3400" dirty="0">
                <a:latin typeface="Arial Rounded MT Bold" panose="020F0704030504030204" pitchFamily="34" charset="0"/>
              </a:rPr>
              <a:t>Pre-reading / Flipped learning</a:t>
            </a:r>
          </a:p>
        </p:txBody>
      </p:sp>
      <p:sp>
        <p:nvSpPr>
          <p:cNvPr id="11" name="Rectangle 17"/>
          <p:cNvSpPr>
            <a:spLocks noChangeArrowheads="1"/>
          </p:cNvSpPr>
          <p:nvPr/>
        </p:nvSpPr>
        <p:spPr bwMode="auto">
          <a:xfrm>
            <a:off x="1692328" y="4427672"/>
            <a:ext cx="8374768" cy="1008111"/>
          </a:xfrm>
          <a:prstGeom prst="rect">
            <a:avLst/>
          </a:prstGeom>
          <a:solidFill>
            <a:schemeClr val="accent5">
              <a:lumMod val="20000"/>
              <a:lumOff val="80000"/>
            </a:schemeClr>
          </a:solidFill>
          <a:ln w="57150">
            <a:solidFill>
              <a:schemeClr val="tx1"/>
            </a:solidFill>
            <a:miter lim="800000"/>
            <a:headEnd/>
            <a:tailEnd/>
          </a:ln>
        </p:spPr>
        <p:txBody>
          <a:bodyPr anchor="ctr"/>
          <a:lstStyle/>
          <a:p>
            <a:pPr>
              <a:defRPr/>
            </a:pPr>
            <a:r>
              <a:rPr lang="en-GB" altLang="en-US" sz="3400" dirty="0">
                <a:latin typeface="Arial Rounded MT Bold" panose="020F0704030504030204" pitchFamily="34" charset="0"/>
              </a:rPr>
              <a:t>Accept the advice and help offered.</a:t>
            </a:r>
          </a:p>
        </p:txBody>
      </p:sp>
      <p:sp>
        <p:nvSpPr>
          <p:cNvPr id="8" name="Rectangle 17"/>
          <p:cNvSpPr>
            <a:spLocks noChangeArrowheads="1"/>
          </p:cNvSpPr>
          <p:nvPr/>
        </p:nvSpPr>
        <p:spPr bwMode="auto">
          <a:xfrm>
            <a:off x="1681672" y="5601626"/>
            <a:ext cx="8374768" cy="1008111"/>
          </a:xfrm>
          <a:prstGeom prst="rect">
            <a:avLst/>
          </a:prstGeom>
          <a:solidFill>
            <a:schemeClr val="accent5">
              <a:lumMod val="20000"/>
              <a:lumOff val="80000"/>
            </a:schemeClr>
          </a:solidFill>
          <a:ln w="57150">
            <a:solidFill>
              <a:schemeClr val="tx1"/>
            </a:solidFill>
            <a:miter lim="800000"/>
            <a:headEnd/>
            <a:tailEnd/>
          </a:ln>
        </p:spPr>
        <p:txBody>
          <a:bodyPr anchor="ctr"/>
          <a:lstStyle/>
          <a:p>
            <a:pPr>
              <a:defRPr/>
            </a:pPr>
            <a:r>
              <a:rPr lang="en-GB" altLang="en-US" sz="3400" dirty="0">
                <a:latin typeface="Arial Rounded MT Bold" panose="020F0704030504030204" pitchFamily="34" charset="0"/>
              </a:rPr>
              <a:t>Go above and beyond! Review,  Redraft - Resubmit</a:t>
            </a:r>
          </a:p>
        </p:txBody>
      </p:sp>
      <p:sp>
        <p:nvSpPr>
          <p:cNvPr id="2" name="Title 1"/>
          <p:cNvSpPr>
            <a:spLocks noGrp="1"/>
          </p:cNvSpPr>
          <p:nvPr>
            <p:ph type="title"/>
          </p:nvPr>
        </p:nvSpPr>
        <p:spPr/>
        <p:txBody>
          <a:bodyPr>
            <a:normAutofit/>
          </a:bodyPr>
          <a:lstStyle/>
          <a:p>
            <a:r>
              <a:rPr lang="en-GB" altLang="en-US" dirty="0">
                <a:latin typeface="+mn-lt"/>
              </a:rPr>
              <a:t>What is needed to succeed?</a:t>
            </a:r>
            <a:endParaRPr lang="en-GB" dirty="0">
              <a:latin typeface="+mn-lt"/>
            </a:endParaRPr>
          </a:p>
        </p:txBody>
      </p:sp>
    </p:spTree>
    <p:extLst>
      <p:ext uri="{BB962C8B-B14F-4D97-AF65-F5344CB8AC3E}">
        <p14:creationId xmlns:p14="http://schemas.microsoft.com/office/powerpoint/2010/main" val="426628585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idx="1"/>
          </p:nvPr>
        </p:nvSpPr>
        <p:spPr/>
        <p:txBody>
          <a:bodyPr>
            <a:normAutofit/>
          </a:bodyPr>
          <a:lstStyle/>
          <a:p>
            <a:pPr eaLnBrk="1" hangingPunct="1">
              <a:lnSpc>
                <a:spcPct val="150000"/>
              </a:lnSpc>
            </a:pPr>
            <a:r>
              <a:rPr lang="en-GB" altLang="en-US" sz="3400" b="1" dirty="0">
                <a:latin typeface="Arial" charset="0"/>
                <a:cs typeface="Arial" charset="0"/>
              </a:rPr>
              <a:t>A Year Plan with key dates</a:t>
            </a:r>
          </a:p>
          <a:p>
            <a:pPr>
              <a:lnSpc>
                <a:spcPct val="150000"/>
              </a:lnSpc>
            </a:pPr>
            <a:r>
              <a:rPr lang="en-GB" altLang="en-US" sz="3400" b="1" dirty="0">
                <a:latin typeface="Arial" charset="0"/>
                <a:cs typeface="Arial" charset="0"/>
              </a:rPr>
              <a:t>Plan your work load and Build routines</a:t>
            </a:r>
          </a:p>
          <a:p>
            <a:pPr>
              <a:lnSpc>
                <a:spcPct val="150000"/>
              </a:lnSpc>
            </a:pPr>
            <a:r>
              <a:rPr lang="en-GB" altLang="en-US" sz="3400" b="1" dirty="0">
                <a:latin typeface="Arial" charset="0"/>
                <a:cs typeface="Arial" charset="0"/>
              </a:rPr>
              <a:t>Know your syllabus</a:t>
            </a:r>
          </a:p>
          <a:p>
            <a:pPr>
              <a:lnSpc>
                <a:spcPct val="150000"/>
              </a:lnSpc>
            </a:pPr>
            <a:r>
              <a:rPr lang="en-GB" altLang="en-US" sz="3400" b="1" dirty="0">
                <a:latin typeface="Arial" charset="0"/>
                <a:cs typeface="Arial" charset="0"/>
              </a:rPr>
              <a:t>Use study periods effectively</a:t>
            </a:r>
          </a:p>
          <a:p>
            <a:pPr eaLnBrk="1" hangingPunct="1">
              <a:lnSpc>
                <a:spcPct val="150000"/>
              </a:lnSpc>
            </a:pPr>
            <a:r>
              <a:rPr lang="en-GB" altLang="en-US" sz="3400" b="1" dirty="0">
                <a:latin typeface="Arial" charset="0"/>
                <a:cs typeface="Arial" charset="0"/>
              </a:rPr>
              <a:t>Make your notes now!</a:t>
            </a:r>
          </a:p>
          <a:p>
            <a:pPr eaLnBrk="1" hangingPunct="1">
              <a:lnSpc>
                <a:spcPct val="150000"/>
              </a:lnSpc>
            </a:pPr>
            <a:r>
              <a:rPr lang="en-GB" altLang="en-US" sz="3400" b="1" dirty="0">
                <a:latin typeface="Arial" charset="0"/>
                <a:cs typeface="Arial" charset="0"/>
              </a:rPr>
              <a:t>Limit hours of paid work</a:t>
            </a:r>
          </a:p>
        </p:txBody>
      </p:sp>
      <p:sp>
        <p:nvSpPr>
          <p:cNvPr id="2" name="Title 1"/>
          <p:cNvSpPr>
            <a:spLocks noGrp="1"/>
          </p:cNvSpPr>
          <p:nvPr>
            <p:ph type="title"/>
          </p:nvPr>
        </p:nvSpPr>
        <p:spPr/>
        <p:txBody>
          <a:bodyPr>
            <a:normAutofit/>
          </a:bodyPr>
          <a:lstStyle/>
          <a:p>
            <a:r>
              <a:rPr lang="en-GB" altLang="en-US" dirty="0">
                <a:latin typeface="+mn-lt"/>
              </a:rPr>
              <a:t>Organisation &amp; Study</a:t>
            </a:r>
            <a:endParaRPr lang="en-GB" dirty="0">
              <a:latin typeface="+mn-lt"/>
            </a:endParaRPr>
          </a:p>
        </p:txBody>
      </p:sp>
    </p:spTree>
    <p:extLst>
      <p:ext uri="{BB962C8B-B14F-4D97-AF65-F5344CB8AC3E}">
        <p14:creationId xmlns:p14="http://schemas.microsoft.com/office/powerpoint/2010/main" val="724737994"/>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3192" y="1099457"/>
            <a:ext cx="11419626" cy="5301344"/>
          </a:xfrm>
        </p:spPr>
        <p:txBody>
          <a:bodyPr/>
          <a:lstStyle/>
          <a:p>
            <a:pPr>
              <a:spcAft>
                <a:spcPts val="1200"/>
              </a:spcAft>
            </a:pPr>
            <a:r>
              <a:rPr lang="en-GB" altLang="en-US" b="1" dirty="0">
                <a:latin typeface="Arial" charset="0"/>
                <a:cs typeface="Arial" charset="0"/>
              </a:rPr>
              <a:t>Make the best use of Study Periods and time in school</a:t>
            </a:r>
          </a:p>
          <a:p>
            <a:pPr>
              <a:spcAft>
                <a:spcPts val="1200"/>
              </a:spcAft>
            </a:pPr>
            <a:r>
              <a:rPr lang="en-GB" altLang="en-US" b="1" dirty="0">
                <a:latin typeface="Arial" charset="0"/>
                <a:cs typeface="Arial" charset="0"/>
              </a:rPr>
              <a:t>Recognise your environment</a:t>
            </a:r>
          </a:p>
          <a:p>
            <a:pPr>
              <a:spcAft>
                <a:spcPts val="1200"/>
              </a:spcAft>
            </a:pPr>
            <a:r>
              <a:rPr lang="en-GB" altLang="en-US" b="1" dirty="0">
                <a:latin typeface="Arial" charset="0"/>
                <a:cs typeface="Arial" charset="0"/>
              </a:rPr>
              <a:t>Set Clear Goals</a:t>
            </a:r>
          </a:p>
          <a:p>
            <a:pPr>
              <a:spcAft>
                <a:spcPts val="1200"/>
              </a:spcAft>
            </a:pPr>
            <a:r>
              <a:rPr lang="en-GB" altLang="en-US" b="1" dirty="0">
                <a:latin typeface="Arial" charset="0"/>
                <a:cs typeface="Arial" charset="0"/>
              </a:rPr>
              <a:t>Read widely</a:t>
            </a:r>
          </a:p>
          <a:p>
            <a:pPr marL="0" indent="0">
              <a:spcAft>
                <a:spcPts val="1200"/>
              </a:spcAft>
              <a:buNone/>
            </a:pPr>
            <a:endParaRPr lang="en-GB" altLang="en-US" b="1" dirty="0">
              <a:latin typeface="Arial" charset="0"/>
              <a:cs typeface="Arial" charset="0"/>
            </a:endParaRPr>
          </a:p>
          <a:p>
            <a:pPr eaLnBrk="1" hangingPunct="1">
              <a:buFont typeface="Arial" charset="0"/>
              <a:buNone/>
            </a:pPr>
            <a:endParaRPr lang="en-GB" altLang="en-US" dirty="0">
              <a:latin typeface="Arial" charset="0"/>
              <a:cs typeface="Arial" charset="0"/>
            </a:endParaRPr>
          </a:p>
          <a:p>
            <a:pPr eaLnBrk="1" hangingPunct="1">
              <a:buNone/>
            </a:pPr>
            <a:endParaRPr lang="en-GB" altLang="en-US" dirty="0">
              <a:latin typeface="Arial" charset="0"/>
              <a:cs typeface="Arial" charset="0"/>
            </a:endParaRPr>
          </a:p>
          <a:p>
            <a:pPr eaLnBrk="1" hangingPunct="1"/>
            <a:endParaRPr lang="en-GB" altLang="en-US" dirty="0">
              <a:latin typeface="Arial" charset="0"/>
              <a:cs typeface="Arial" charset="0"/>
            </a:endParaRPr>
          </a:p>
        </p:txBody>
      </p:sp>
      <p:sp>
        <p:nvSpPr>
          <p:cNvPr id="2" name="Title 1"/>
          <p:cNvSpPr>
            <a:spLocks noGrp="1"/>
          </p:cNvSpPr>
          <p:nvPr>
            <p:ph type="title"/>
          </p:nvPr>
        </p:nvSpPr>
        <p:spPr/>
        <p:txBody>
          <a:bodyPr>
            <a:normAutofit/>
          </a:bodyPr>
          <a:lstStyle/>
          <a:p>
            <a:r>
              <a:rPr lang="en-GB" altLang="en-US" dirty="0">
                <a:latin typeface="+mn-lt"/>
              </a:rPr>
              <a:t>Use your time well</a:t>
            </a:r>
            <a:endParaRPr lang="en-GB" dirty="0">
              <a:latin typeface="+mn-lt"/>
            </a:endParaRPr>
          </a:p>
        </p:txBody>
      </p:sp>
    </p:spTree>
    <p:extLst>
      <p:ext uri="{BB962C8B-B14F-4D97-AF65-F5344CB8AC3E}">
        <p14:creationId xmlns:p14="http://schemas.microsoft.com/office/powerpoint/2010/main" val="171606914"/>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a:solidFill>
                  <a:srgbClr val="0070C0"/>
                </a:solidFill>
              </a:rPr>
              <a:t>Exam boards</a:t>
            </a:r>
          </a:p>
          <a:p>
            <a:pPr lvl="1"/>
            <a:r>
              <a:rPr lang="en-GB" i="1" dirty="0"/>
              <a:t>AQA</a:t>
            </a:r>
          </a:p>
          <a:p>
            <a:pPr lvl="1"/>
            <a:r>
              <a:rPr lang="en-GB" i="1" dirty="0"/>
              <a:t>OCR</a:t>
            </a:r>
          </a:p>
          <a:p>
            <a:pPr lvl="1"/>
            <a:r>
              <a:rPr lang="en-GB" i="1" dirty="0" err="1"/>
              <a:t>Edexcel</a:t>
            </a:r>
            <a:endParaRPr lang="en-GB" i="1" dirty="0"/>
          </a:p>
          <a:p>
            <a:pPr lvl="1"/>
            <a:r>
              <a:rPr lang="en-GB" i="1" dirty="0"/>
              <a:t>WJEC</a:t>
            </a:r>
          </a:p>
          <a:p>
            <a:endParaRPr lang="en-GB" dirty="0"/>
          </a:p>
          <a:p>
            <a:r>
              <a:rPr lang="en-GB" b="1" dirty="0">
                <a:solidFill>
                  <a:srgbClr val="0070C0"/>
                </a:solidFill>
              </a:rPr>
              <a:t>What to look for</a:t>
            </a:r>
          </a:p>
          <a:p>
            <a:pPr lvl="1"/>
            <a:r>
              <a:rPr lang="en-GB" i="1" dirty="0"/>
              <a:t>Past Papers</a:t>
            </a:r>
          </a:p>
          <a:p>
            <a:pPr lvl="1"/>
            <a:r>
              <a:rPr lang="en-GB" i="1" dirty="0"/>
              <a:t>Mark Schemes</a:t>
            </a:r>
          </a:p>
          <a:p>
            <a:pPr lvl="1"/>
            <a:r>
              <a:rPr lang="en-GB" i="1" dirty="0"/>
              <a:t>Examiners Reports/comments</a:t>
            </a:r>
          </a:p>
          <a:p>
            <a:pPr lvl="1"/>
            <a:r>
              <a:rPr lang="en-GB" i="1" dirty="0"/>
              <a:t>Exemplar materials</a:t>
            </a:r>
          </a:p>
        </p:txBody>
      </p:sp>
      <p:sp>
        <p:nvSpPr>
          <p:cNvPr id="5" name="Title 4"/>
          <p:cNvSpPr>
            <a:spLocks noGrp="1"/>
          </p:cNvSpPr>
          <p:nvPr>
            <p:ph type="title"/>
          </p:nvPr>
        </p:nvSpPr>
        <p:spPr/>
        <p:txBody>
          <a:bodyPr>
            <a:normAutofit/>
          </a:bodyPr>
          <a:lstStyle/>
          <a:p>
            <a:r>
              <a:rPr lang="en-GB" dirty="0"/>
              <a:t>Supporting your son at home</a:t>
            </a:r>
          </a:p>
        </p:txBody>
      </p:sp>
      <p:sp>
        <p:nvSpPr>
          <p:cNvPr id="4" name="Content Placeholder 1"/>
          <p:cNvSpPr txBox="1">
            <a:spLocks/>
          </p:cNvSpPr>
          <p:nvPr/>
        </p:nvSpPr>
        <p:spPr>
          <a:xfrm>
            <a:off x="6221274" y="1018215"/>
            <a:ext cx="5497250" cy="4525963"/>
          </a:xfrm>
          <a:prstGeom prst="rect">
            <a:avLst/>
          </a:prstGeom>
        </p:spPr>
        <p:txBody>
          <a:bodyPr vert="horz" lIns="91440" tIns="45720" rIns="91440" bIns="45720" rtlCol="0">
            <a:normAutofit/>
          </a:bodyPr>
          <a:lstStyle/>
          <a:p>
            <a:pPr marL="342900" indent="-342900">
              <a:spcBef>
                <a:spcPct val="20000"/>
              </a:spcBef>
              <a:buFont typeface="Arial" panose="020B0604020202020204" pitchFamily="34" charset="0"/>
              <a:buChar char="•"/>
              <a:defRPr/>
            </a:pPr>
            <a:r>
              <a:rPr lang="en-GB" sz="2700" b="1" dirty="0">
                <a:solidFill>
                  <a:srgbClr val="0070C0"/>
                </a:solidFill>
              </a:rPr>
              <a:t>How he should spend his time</a:t>
            </a:r>
          </a:p>
          <a:p>
            <a:pPr marL="742950" lvl="1" indent="-285750">
              <a:spcBef>
                <a:spcPct val="20000"/>
              </a:spcBef>
              <a:buFont typeface="Arial" panose="020B0604020202020204" pitchFamily="34" charset="0"/>
              <a:buChar char="–"/>
              <a:defRPr/>
            </a:pPr>
            <a:r>
              <a:rPr lang="en-GB" sz="2400" i="1" dirty="0"/>
              <a:t>Notes with textbooks</a:t>
            </a:r>
          </a:p>
          <a:p>
            <a:pPr marL="742950" lvl="1" indent="-285750">
              <a:spcBef>
                <a:spcPct val="20000"/>
              </a:spcBef>
              <a:buFont typeface="Arial" panose="020B0604020202020204" pitchFamily="34" charset="0"/>
              <a:buChar char="–"/>
              <a:defRPr/>
            </a:pPr>
            <a:r>
              <a:rPr lang="en-GB" sz="2400" i="1" dirty="0"/>
              <a:t>Wider reading </a:t>
            </a:r>
          </a:p>
          <a:p>
            <a:pPr marL="742950" lvl="1" indent="-285750">
              <a:spcBef>
                <a:spcPct val="20000"/>
              </a:spcBef>
              <a:buFont typeface="Arial" panose="020B0604020202020204" pitchFamily="34" charset="0"/>
              <a:buChar char="–"/>
              <a:defRPr/>
            </a:pPr>
            <a:r>
              <a:rPr lang="en-GB" sz="2400" i="1" dirty="0"/>
              <a:t>Regular Quizzing</a:t>
            </a:r>
          </a:p>
          <a:p>
            <a:pPr marL="742950" lvl="1" indent="-285750">
              <a:spcBef>
                <a:spcPct val="20000"/>
              </a:spcBef>
              <a:buFont typeface="Arial" panose="020B0604020202020204" pitchFamily="34" charset="0"/>
              <a:buChar char="–"/>
              <a:defRPr/>
            </a:pPr>
            <a:r>
              <a:rPr lang="en-GB" sz="2400" i="1" dirty="0"/>
              <a:t>Practice papers</a:t>
            </a:r>
          </a:p>
          <a:p>
            <a:pPr marL="742950" lvl="1" indent="-285750">
              <a:spcBef>
                <a:spcPct val="20000"/>
              </a:spcBef>
              <a:buFont typeface="Arial" panose="020B0604020202020204" pitchFamily="34" charset="0"/>
              <a:buChar char="–"/>
              <a:defRPr/>
            </a:pPr>
            <a:r>
              <a:rPr lang="en-GB" sz="2400" i="1" dirty="0"/>
              <a:t>Re-submissions</a:t>
            </a:r>
          </a:p>
          <a:p>
            <a:pPr marL="742950" lvl="1" indent="-285750">
              <a:spcBef>
                <a:spcPct val="20000"/>
              </a:spcBef>
              <a:buFont typeface="Arial" panose="020B0604020202020204" pitchFamily="34" charset="0"/>
              <a:buChar char="–"/>
              <a:defRPr/>
            </a:pPr>
            <a:r>
              <a:rPr lang="en-GB" sz="2400" i="1" dirty="0"/>
              <a:t>Documentaries</a:t>
            </a:r>
          </a:p>
          <a:p>
            <a:pPr marL="742950" lvl="1" indent="-285750">
              <a:spcBef>
                <a:spcPct val="20000"/>
              </a:spcBef>
              <a:buFont typeface="Arial" panose="020B0604020202020204" pitchFamily="34" charset="0"/>
              <a:buChar char="–"/>
              <a:defRPr/>
            </a:pPr>
            <a:r>
              <a:rPr lang="en-GB" sz="2400" i="1" dirty="0"/>
              <a:t>Lectures </a:t>
            </a:r>
          </a:p>
          <a:p>
            <a:pPr marL="742950" lvl="1" indent="-285750">
              <a:spcBef>
                <a:spcPct val="20000"/>
              </a:spcBef>
              <a:buFont typeface="Arial" panose="020B0604020202020204" pitchFamily="34" charset="0"/>
              <a:buChar char="–"/>
              <a:defRPr/>
            </a:pPr>
            <a:r>
              <a:rPr lang="en-GB" sz="2400" i="1" dirty="0"/>
              <a:t>Revision activities</a:t>
            </a:r>
          </a:p>
        </p:txBody>
      </p:sp>
    </p:spTree>
    <p:extLst>
      <p:ext uri="{BB962C8B-B14F-4D97-AF65-F5344CB8AC3E}">
        <p14:creationId xmlns:p14="http://schemas.microsoft.com/office/powerpoint/2010/main" val="2859991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0166508"/>
              </p:ext>
            </p:extLst>
          </p:nvPr>
        </p:nvGraphicFramePr>
        <p:xfrm>
          <a:off x="1038688" y="854101"/>
          <a:ext cx="10117527" cy="4020281"/>
        </p:xfrm>
        <a:graphic>
          <a:graphicData uri="http://schemas.openxmlformats.org/drawingml/2006/table">
            <a:tbl>
              <a:tblPr firstRow="1" bandRow="1">
                <a:tableStyleId>{5C22544A-7EE6-4342-B048-85BDC9FD1C3A}</a:tableStyleId>
              </a:tblPr>
              <a:tblGrid>
                <a:gridCol w="10117527">
                  <a:extLst>
                    <a:ext uri="{9D8B030D-6E8A-4147-A177-3AD203B41FA5}">
                      <a16:colId xmlns:a16="http://schemas.microsoft.com/office/drawing/2014/main" val="20000"/>
                    </a:ext>
                  </a:extLst>
                </a:gridCol>
              </a:tblGrid>
              <a:tr h="493265">
                <a:tc>
                  <a:txBody>
                    <a:bodyPr/>
                    <a:lstStyle/>
                    <a:p>
                      <a:pPr algn="l"/>
                      <a:r>
                        <a:rPr lang="en-GB" sz="2600" b="1" dirty="0">
                          <a:solidFill>
                            <a:schemeClr val="tx1"/>
                          </a:solidFill>
                        </a:rPr>
                        <a:t>Assessment &amp;</a:t>
                      </a:r>
                      <a:r>
                        <a:rPr lang="en-GB" sz="2600" b="1" baseline="0" dirty="0">
                          <a:solidFill>
                            <a:schemeClr val="tx1"/>
                          </a:solidFill>
                        </a:rPr>
                        <a:t> Reporting</a:t>
                      </a:r>
                      <a:endParaRPr lang="en-GB" sz="2600" b="1" dirty="0">
                        <a:solidFill>
                          <a:schemeClr val="tx1"/>
                        </a:solidFill>
                      </a:endParaRPr>
                    </a:p>
                  </a:txBody>
                  <a:tcPr marL="91477" marR="91477" marT="45710" marB="45710"/>
                </a:tc>
                <a:extLst>
                  <a:ext uri="{0D108BD9-81ED-4DB2-BD59-A6C34878D82A}">
                    <a16:rowId xmlns:a16="http://schemas.microsoft.com/office/drawing/2014/main" val="10000"/>
                  </a:ext>
                </a:extLst>
              </a:tr>
              <a:tr h="514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tx1"/>
                          </a:solidFill>
                        </a:rPr>
                        <a:t>15</a:t>
                      </a:r>
                      <a:r>
                        <a:rPr lang="en-GB" sz="2600" b="1" baseline="30000" dirty="0">
                          <a:solidFill>
                            <a:schemeClr val="tx1"/>
                          </a:solidFill>
                        </a:rPr>
                        <a:t>th</a:t>
                      </a:r>
                      <a:r>
                        <a:rPr lang="en-GB" sz="2600" b="1" dirty="0">
                          <a:solidFill>
                            <a:schemeClr val="tx1"/>
                          </a:solidFill>
                        </a:rPr>
                        <a:t> October                   Oxbridge, Medical</a:t>
                      </a:r>
                      <a:r>
                        <a:rPr lang="en-GB" sz="2600" b="1" baseline="0" dirty="0">
                          <a:solidFill>
                            <a:schemeClr val="tx1"/>
                          </a:solidFill>
                        </a:rPr>
                        <a:t> </a:t>
                      </a:r>
                      <a:r>
                        <a:rPr lang="en-GB" sz="2600" b="1" baseline="0" dirty="0" smtClean="0">
                          <a:solidFill>
                            <a:schemeClr val="tx1"/>
                          </a:solidFill>
                        </a:rPr>
                        <a:t>/Vet/ </a:t>
                      </a:r>
                      <a:r>
                        <a:rPr lang="en-GB" sz="2600" b="1" baseline="0" dirty="0">
                          <a:solidFill>
                            <a:schemeClr val="tx1"/>
                          </a:solidFill>
                        </a:rPr>
                        <a:t>UCAS</a:t>
                      </a:r>
                    </a:p>
                  </a:txBody>
                  <a:tcPr marL="91477" marR="91477" marT="45710" marB="45710"/>
                </a:tc>
                <a:extLst>
                  <a:ext uri="{0D108BD9-81ED-4DB2-BD59-A6C34878D82A}">
                    <a16:rowId xmlns:a16="http://schemas.microsoft.com/office/drawing/2014/main" val="10001"/>
                  </a:ext>
                </a:extLst>
              </a:tr>
              <a:tr h="514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600" b="1" baseline="0" dirty="0">
                          <a:solidFill>
                            <a:schemeClr val="tx1"/>
                          </a:solidFill>
                        </a:rPr>
                        <a:t>October                           Feedback from In Class Assessment</a:t>
                      </a:r>
                    </a:p>
                  </a:txBody>
                  <a:tcPr marL="91477" marR="91477" marT="45710" marB="45710"/>
                </a:tc>
                <a:extLst>
                  <a:ext uri="{0D108BD9-81ED-4DB2-BD59-A6C34878D82A}">
                    <a16:rowId xmlns:a16="http://schemas.microsoft.com/office/drawing/2014/main" val="1041822498"/>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tx1"/>
                          </a:solidFill>
                          <a:effectLst/>
                          <a:uLnTx/>
                          <a:uFillTx/>
                          <a:latin typeface="+mn-lt"/>
                          <a:ea typeface="+mn-ea"/>
                          <a:cs typeface="+mn-cs"/>
                        </a:rPr>
                        <a:t>30</a:t>
                      </a:r>
                      <a:r>
                        <a:rPr kumimoji="0" lang="en-GB" sz="2600" b="1" i="0" u="none" strike="noStrike" kern="1200" cap="none" spc="0" normalizeH="0" baseline="30000" noProof="0" dirty="0">
                          <a:ln>
                            <a:noFill/>
                          </a:ln>
                          <a:solidFill>
                            <a:schemeClr val="tx1"/>
                          </a:solidFill>
                          <a:effectLst/>
                          <a:uLnTx/>
                          <a:uFillTx/>
                          <a:latin typeface="+mn-lt"/>
                          <a:ea typeface="+mn-ea"/>
                          <a:cs typeface="+mn-cs"/>
                        </a:rPr>
                        <a:t>th</a:t>
                      </a:r>
                      <a:r>
                        <a:rPr kumimoji="0" lang="en-GB" sz="2600" b="1" i="0" u="none" strike="noStrike" kern="1200" cap="none" spc="0" normalizeH="0" baseline="0" noProof="0" dirty="0">
                          <a:ln>
                            <a:noFill/>
                          </a:ln>
                          <a:solidFill>
                            <a:schemeClr val="tx1"/>
                          </a:solidFill>
                          <a:effectLst/>
                          <a:uLnTx/>
                          <a:uFillTx/>
                          <a:latin typeface="+mn-lt"/>
                          <a:ea typeface="+mn-ea"/>
                          <a:cs typeface="+mn-cs"/>
                        </a:rPr>
                        <a:t> November  (2 Weeks)      Pre Public Examinations 1</a:t>
                      </a:r>
                    </a:p>
                  </a:txBody>
                  <a:tcPr marL="91477" marR="91477" marT="45710" marB="45710"/>
                </a:tc>
                <a:extLst>
                  <a:ext uri="{0D108BD9-81ED-4DB2-BD59-A6C34878D82A}">
                    <a16:rowId xmlns:a16="http://schemas.microsoft.com/office/drawing/2014/main" val="10002"/>
                  </a:ext>
                </a:extLst>
              </a:tr>
              <a:tr h="517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tx1"/>
                          </a:solidFill>
                          <a:effectLst/>
                          <a:uLnTx/>
                          <a:uFillTx/>
                          <a:latin typeface="+mn-lt"/>
                          <a:ea typeface="+mn-ea"/>
                          <a:cs typeface="+mn-cs"/>
                        </a:rPr>
                        <a:t>21</a:t>
                      </a:r>
                      <a:r>
                        <a:rPr kumimoji="0" lang="en-GB" sz="2600" b="1" i="0" u="none" strike="noStrike" kern="1200" cap="none" spc="0" normalizeH="0" baseline="30000" noProof="0" dirty="0">
                          <a:ln>
                            <a:noFill/>
                          </a:ln>
                          <a:solidFill>
                            <a:schemeClr val="tx1"/>
                          </a:solidFill>
                          <a:effectLst/>
                          <a:uLnTx/>
                          <a:uFillTx/>
                          <a:latin typeface="+mn-lt"/>
                          <a:ea typeface="+mn-ea"/>
                          <a:cs typeface="+mn-cs"/>
                        </a:rPr>
                        <a:t>st</a:t>
                      </a:r>
                      <a:r>
                        <a:rPr kumimoji="0" lang="en-GB" sz="2600" b="1" i="0" u="none" strike="noStrike" kern="1200" cap="none" spc="0" normalizeH="0" baseline="0" noProof="0" dirty="0">
                          <a:ln>
                            <a:noFill/>
                          </a:ln>
                          <a:solidFill>
                            <a:schemeClr val="tx1"/>
                          </a:solidFill>
                          <a:effectLst/>
                          <a:uLnTx/>
                          <a:uFillTx/>
                          <a:latin typeface="+mn-lt"/>
                          <a:ea typeface="+mn-ea"/>
                          <a:cs typeface="+mn-cs"/>
                        </a:rPr>
                        <a:t> January                    Year 13 </a:t>
                      </a:r>
                      <a:r>
                        <a:rPr kumimoji="0" lang="en-GB" sz="2600" b="1" i="0" u="none" strike="noStrike" kern="1200" cap="none" spc="0" normalizeH="0" baseline="0" noProof="0" dirty="0" smtClean="0">
                          <a:ln>
                            <a:noFill/>
                          </a:ln>
                          <a:solidFill>
                            <a:schemeClr val="tx1"/>
                          </a:solidFill>
                          <a:effectLst/>
                          <a:uLnTx/>
                          <a:uFillTx/>
                          <a:latin typeface="+mn-lt"/>
                          <a:ea typeface="+mn-ea"/>
                          <a:cs typeface="+mn-cs"/>
                        </a:rPr>
                        <a:t>Parent Teacher Meeting</a:t>
                      </a:r>
                      <a:endParaRPr kumimoji="0" lang="en-GB" sz="2600" b="1" i="0" u="none" strike="noStrike" kern="1200" cap="none" spc="0" normalizeH="0" baseline="0" noProof="0" dirty="0">
                        <a:ln>
                          <a:noFill/>
                        </a:ln>
                        <a:solidFill>
                          <a:schemeClr val="tx1"/>
                        </a:solidFill>
                        <a:effectLst/>
                        <a:uLnTx/>
                        <a:uFillTx/>
                        <a:latin typeface="+mn-lt"/>
                        <a:ea typeface="+mn-ea"/>
                        <a:cs typeface="+mn-cs"/>
                      </a:endParaRPr>
                    </a:p>
                  </a:txBody>
                  <a:tcPr marL="91477" marR="91477" marT="45710" marB="45710"/>
                </a:tc>
                <a:extLst>
                  <a:ext uri="{0D108BD9-81ED-4DB2-BD59-A6C34878D82A}">
                    <a16:rowId xmlns:a16="http://schemas.microsoft.com/office/drawing/2014/main" val="10003"/>
                  </a:ext>
                </a:extLst>
              </a:tr>
              <a:tr h="5431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600" b="1" i="0" u="none" strike="noStrike" kern="1200" cap="none" spc="0" normalizeH="0" baseline="0" noProof="0" dirty="0">
                          <a:ln>
                            <a:noFill/>
                          </a:ln>
                          <a:solidFill>
                            <a:schemeClr val="tx1"/>
                          </a:solidFill>
                          <a:effectLst/>
                          <a:uLnTx/>
                          <a:uFillTx/>
                          <a:latin typeface="+mn-lt"/>
                          <a:ea typeface="+mn-ea"/>
                          <a:cs typeface="+mn-cs"/>
                        </a:rPr>
                        <a:t>22</a:t>
                      </a:r>
                      <a:r>
                        <a:rPr kumimoji="0" lang="en-GB" sz="2600" b="1" i="0" u="none" strike="noStrike" kern="1200" cap="none" spc="0" normalizeH="0" baseline="30000" noProof="0" dirty="0">
                          <a:ln>
                            <a:noFill/>
                          </a:ln>
                          <a:solidFill>
                            <a:schemeClr val="tx1"/>
                          </a:solidFill>
                          <a:effectLst/>
                          <a:uLnTx/>
                          <a:uFillTx/>
                          <a:latin typeface="+mn-lt"/>
                          <a:ea typeface="+mn-ea"/>
                          <a:cs typeface="+mn-cs"/>
                        </a:rPr>
                        <a:t>nd</a:t>
                      </a:r>
                      <a:r>
                        <a:rPr kumimoji="0" lang="en-GB" sz="2600" b="1" i="0" u="none" strike="noStrike" kern="1200" cap="none" spc="0" normalizeH="0" baseline="0" noProof="0" dirty="0">
                          <a:ln>
                            <a:noFill/>
                          </a:ln>
                          <a:solidFill>
                            <a:schemeClr val="tx1"/>
                          </a:solidFill>
                          <a:effectLst/>
                          <a:uLnTx/>
                          <a:uFillTx/>
                          <a:latin typeface="+mn-lt"/>
                          <a:ea typeface="+mn-ea"/>
                          <a:cs typeface="+mn-cs"/>
                        </a:rPr>
                        <a:t> March                      Pre Public Examinations  2 </a:t>
                      </a:r>
                    </a:p>
                    <a:p>
                      <a:pPr marL="0" algn="l" defTabSz="914400" rtl="0" eaLnBrk="1" latinLnBrk="0" hangingPunct="1"/>
                      <a:endParaRPr kumimoji="0" lang="en-GB" sz="2600" b="1" i="0" u="none" strike="noStrike" kern="1200" cap="none" spc="0" normalizeH="0" baseline="0" noProof="0" dirty="0">
                        <a:ln>
                          <a:noFill/>
                        </a:ln>
                        <a:solidFill>
                          <a:schemeClr val="tx1"/>
                        </a:solidFill>
                        <a:effectLst/>
                        <a:uLnTx/>
                        <a:uFillTx/>
                        <a:latin typeface="+mn-lt"/>
                        <a:ea typeface="+mn-ea"/>
                        <a:cs typeface="+mn-cs"/>
                      </a:endParaRPr>
                    </a:p>
                  </a:txBody>
                  <a:tcPr marL="91477" marR="91477" marT="45710" marB="45710"/>
                </a:tc>
                <a:extLst>
                  <a:ext uri="{0D108BD9-81ED-4DB2-BD59-A6C34878D82A}">
                    <a16:rowId xmlns:a16="http://schemas.microsoft.com/office/drawing/2014/main" val="10005"/>
                  </a:ext>
                </a:extLst>
              </a:tr>
              <a:tr h="519940">
                <a:tc>
                  <a:txBody>
                    <a:bodyPr/>
                    <a:lstStyle/>
                    <a:p>
                      <a:pPr marL="0" algn="l" defTabSz="914400" rtl="0" eaLnBrk="1" latinLnBrk="0" hangingPunct="1"/>
                      <a:r>
                        <a:rPr kumimoji="0" lang="en-GB" sz="2600" b="1" i="0" u="none" strike="noStrike" kern="1200" cap="none" spc="0" normalizeH="0" baseline="0" noProof="0" dirty="0">
                          <a:ln>
                            <a:noFill/>
                          </a:ln>
                          <a:solidFill>
                            <a:schemeClr val="tx1"/>
                          </a:solidFill>
                          <a:effectLst/>
                          <a:uLnTx/>
                          <a:uFillTx/>
                          <a:latin typeface="+mn-lt"/>
                          <a:ea typeface="+mn-ea"/>
                          <a:cs typeface="+mn-cs"/>
                        </a:rPr>
                        <a:t>April                                  Developmental Targets</a:t>
                      </a:r>
                    </a:p>
                  </a:txBody>
                  <a:tcPr marL="91477" marR="91477" marT="45710" marB="4571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rmAutofit/>
          </a:bodyPr>
          <a:lstStyle/>
          <a:p>
            <a:r>
              <a:rPr lang="en-GB" altLang="en-US" dirty="0">
                <a:latin typeface="Arial Black" pitchFamily="34" charset="0"/>
              </a:rPr>
              <a:t>Key Dates</a:t>
            </a:r>
            <a:endParaRPr lang="en-GB" dirty="0"/>
          </a:p>
        </p:txBody>
      </p:sp>
    </p:spTree>
    <p:extLst>
      <p:ext uri="{BB962C8B-B14F-4D97-AF65-F5344CB8AC3E}">
        <p14:creationId xmlns:p14="http://schemas.microsoft.com/office/powerpoint/2010/main" val="174007811"/>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673" y="1018638"/>
            <a:ext cx="11545456" cy="5520708"/>
          </a:xfrm>
        </p:spPr>
        <p:txBody>
          <a:bodyPr>
            <a:normAutofit/>
          </a:bodyPr>
          <a:lstStyle/>
          <a:p>
            <a:pPr indent="20638">
              <a:buNone/>
            </a:pPr>
            <a:endParaRPr lang="en-GB" dirty="0"/>
          </a:p>
          <a:p>
            <a:r>
              <a:rPr lang="en-GB" dirty="0"/>
              <a:t>Director of Sixth Form – Mr B Woolford: </a:t>
            </a:r>
            <a:r>
              <a:rPr lang="en-GB" dirty="0">
                <a:hlinkClick r:id="rId2"/>
              </a:rPr>
              <a:t>b.woolford@johnfisherschool.org</a:t>
            </a:r>
            <a:endParaRPr lang="en-GB" dirty="0"/>
          </a:p>
          <a:p>
            <a:endParaRPr lang="en-GB" dirty="0"/>
          </a:p>
          <a:p>
            <a:r>
              <a:rPr lang="en-GB" dirty="0"/>
              <a:t> Assistant Director of Sixth Form – Mr M Webb- </a:t>
            </a:r>
            <a:r>
              <a:rPr lang="en-GB" dirty="0">
                <a:hlinkClick r:id="rId3"/>
              </a:rPr>
              <a:t>M.Webb@johnfisherschool.org</a:t>
            </a:r>
            <a:r>
              <a:rPr lang="en-GB" dirty="0"/>
              <a:t> </a:t>
            </a:r>
          </a:p>
          <a:p>
            <a:pPr marL="0" indent="0">
              <a:buNone/>
            </a:pPr>
            <a:endParaRPr lang="en-GB" dirty="0"/>
          </a:p>
          <a:p>
            <a:r>
              <a:rPr lang="en-GB" dirty="0"/>
              <a:t>Attendance &amp; Sixth Form Administrator &amp; Pastoral Care - Mrs C. Cooney </a:t>
            </a:r>
            <a:r>
              <a:rPr lang="en-GB" dirty="0">
                <a:hlinkClick r:id="rId4"/>
              </a:rPr>
              <a:t>k.cooney@johnfisherschool.org</a:t>
            </a:r>
            <a:r>
              <a:rPr lang="en-GB" dirty="0"/>
              <a:t> </a:t>
            </a:r>
          </a:p>
        </p:txBody>
      </p:sp>
      <p:sp>
        <p:nvSpPr>
          <p:cNvPr id="4" name="Title 3"/>
          <p:cNvSpPr>
            <a:spLocks noGrp="1"/>
          </p:cNvSpPr>
          <p:nvPr>
            <p:ph type="title"/>
          </p:nvPr>
        </p:nvSpPr>
        <p:spPr/>
        <p:txBody>
          <a:bodyPr>
            <a:normAutofit/>
          </a:bodyPr>
          <a:lstStyle/>
          <a:p>
            <a:r>
              <a:rPr lang="en-GB" dirty="0"/>
              <a:t>Contacts</a:t>
            </a:r>
          </a:p>
        </p:txBody>
      </p:sp>
    </p:spTree>
    <p:extLst>
      <p:ext uri="{BB962C8B-B14F-4D97-AF65-F5344CB8AC3E}">
        <p14:creationId xmlns:p14="http://schemas.microsoft.com/office/powerpoint/2010/main" val="3748153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2840</Words>
  <Application>Microsoft Office PowerPoint</Application>
  <PresentationFormat>Widescreen</PresentationFormat>
  <Paragraphs>486</Paragraphs>
  <Slides>35</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 Black</vt:lpstr>
      <vt:lpstr>Arial Rounded MT Bold</vt:lpstr>
      <vt:lpstr>Calibri</vt:lpstr>
      <vt:lpstr>Calibri Light</vt:lpstr>
      <vt:lpstr>Gill Sans</vt:lpstr>
      <vt:lpstr>Times New Roman</vt:lpstr>
      <vt:lpstr>Office Theme</vt:lpstr>
      <vt:lpstr>1_Office Theme</vt:lpstr>
      <vt:lpstr>PowerPoint Presentation</vt:lpstr>
      <vt:lpstr>Agenda</vt:lpstr>
      <vt:lpstr>Aims</vt:lpstr>
      <vt:lpstr>What is needed to succeed?</vt:lpstr>
      <vt:lpstr>Organisation &amp; Study</vt:lpstr>
      <vt:lpstr>Use your time well</vt:lpstr>
      <vt:lpstr>Supporting your son at home</vt:lpstr>
      <vt:lpstr>Key Dates</vt:lpstr>
      <vt:lpstr>Contacts</vt:lpstr>
      <vt:lpstr>The School Day</vt:lpstr>
      <vt:lpstr>The School Day</vt:lpstr>
      <vt:lpstr>Absences</vt:lpstr>
      <vt:lpstr>Catering </vt:lpstr>
      <vt:lpstr>Sixth Form Dress Code </vt:lpstr>
      <vt:lpstr>Health and Support</vt:lpstr>
      <vt:lpstr>Working together </vt:lpstr>
      <vt:lpstr>Predicted grades</vt:lpstr>
      <vt:lpstr>Potential Pathways</vt:lpstr>
      <vt:lpstr>Applying to University via UCAS</vt:lpstr>
      <vt:lpstr>The Basics </vt:lpstr>
      <vt:lpstr>The UCAS Process</vt:lpstr>
      <vt:lpstr>Step 1: Searching for courses and providers</vt:lpstr>
      <vt:lpstr>Step 2: Finding your favourites</vt:lpstr>
      <vt:lpstr>Step 3: Filling out your profile </vt:lpstr>
      <vt:lpstr>Step 4: Sending your application </vt:lpstr>
      <vt:lpstr>Step 5 Responding to offers</vt:lpstr>
      <vt:lpstr>Apprenticeships: The Basics  </vt:lpstr>
      <vt:lpstr>Levels of Apprenticeships</vt:lpstr>
      <vt:lpstr>Why an Apprenticeship </vt:lpstr>
      <vt:lpstr>Why an Apprenticeship</vt:lpstr>
      <vt:lpstr>What is available </vt:lpstr>
      <vt:lpstr>Who Is Involved </vt:lpstr>
      <vt:lpstr>What To Do Next </vt:lpstr>
      <vt:lpstr>Apprenticeships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Webb</dc:creator>
  <cp:lastModifiedBy>H Palmer</cp:lastModifiedBy>
  <cp:revision>15</cp:revision>
  <dcterms:created xsi:type="dcterms:W3CDTF">2020-09-23T08:37:21Z</dcterms:created>
  <dcterms:modified xsi:type="dcterms:W3CDTF">2020-10-09T12:31:38Z</dcterms:modified>
</cp:coreProperties>
</file>