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handoutMasterIdLst>
    <p:handoutMasterId r:id="rId57"/>
  </p:handoutMasterIdLst>
  <p:sldIdLst>
    <p:sldId id="256" r:id="rId2"/>
    <p:sldId id="323" r:id="rId3"/>
    <p:sldId id="325" r:id="rId4"/>
    <p:sldId id="404" r:id="rId5"/>
    <p:sldId id="405" r:id="rId6"/>
    <p:sldId id="259" r:id="rId7"/>
    <p:sldId id="320" r:id="rId8"/>
    <p:sldId id="326" r:id="rId9"/>
    <p:sldId id="324" r:id="rId10"/>
    <p:sldId id="327" r:id="rId11"/>
    <p:sldId id="400" r:id="rId12"/>
    <p:sldId id="328" r:id="rId13"/>
    <p:sldId id="329" r:id="rId14"/>
    <p:sldId id="330" r:id="rId15"/>
    <p:sldId id="331" r:id="rId16"/>
    <p:sldId id="332" r:id="rId17"/>
    <p:sldId id="334" r:id="rId18"/>
    <p:sldId id="333" r:id="rId19"/>
    <p:sldId id="355" r:id="rId20"/>
    <p:sldId id="361" r:id="rId21"/>
    <p:sldId id="363" r:id="rId22"/>
    <p:sldId id="364" r:id="rId23"/>
    <p:sldId id="290" r:id="rId24"/>
    <p:sldId id="385" r:id="rId25"/>
    <p:sldId id="383" r:id="rId26"/>
    <p:sldId id="384" r:id="rId27"/>
    <p:sldId id="389" r:id="rId28"/>
    <p:sldId id="388" r:id="rId29"/>
    <p:sldId id="386" r:id="rId30"/>
    <p:sldId id="387" r:id="rId31"/>
    <p:sldId id="368" r:id="rId32"/>
    <p:sldId id="390" r:id="rId33"/>
    <p:sldId id="260" r:id="rId34"/>
    <p:sldId id="262" r:id="rId35"/>
    <p:sldId id="268" r:id="rId36"/>
    <p:sldId id="269" r:id="rId37"/>
    <p:sldId id="391" r:id="rId38"/>
    <p:sldId id="392" r:id="rId39"/>
    <p:sldId id="393" r:id="rId40"/>
    <p:sldId id="394" r:id="rId41"/>
    <p:sldId id="395" r:id="rId42"/>
    <p:sldId id="396" r:id="rId43"/>
    <p:sldId id="397" r:id="rId44"/>
    <p:sldId id="398" r:id="rId45"/>
    <p:sldId id="353" r:id="rId46"/>
    <p:sldId id="401" r:id="rId47"/>
    <p:sldId id="309" r:id="rId48"/>
    <p:sldId id="375" r:id="rId49"/>
    <p:sldId id="402" r:id="rId50"/>
    <p:sldId id="311" r:id="rId51"/>
    <p:sldId id="313" r:id="rId52"/>
    <p:sldId id="403" r:id="rId53"/>
    <p:sldId id="376" r:id="rId54"/>
    <p:sldId id="399" r:id="rId55"/>
  </p:sldIdLst>
  <p:sldSz cx="12192000" cy="6858000"/>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186C"/>
    <a:srgbClr val="1B176C"/>
    <a:srgbClr val="CCECFF"/>
    <a:srgbClr val="0C0A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91" autoAdjust="0"/>
  </p:normalViewPr>
  <p:slideViewPr>
    <p:cSldViewPr snapToGrid="0">
      <p:cViewPr varScale="1">
        <p:scale>
          <a:sx n="62" d="100"/>
          <a:sy n="62" d="100"/>
        </p:scale>
        <p:origin x="972"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3" d="100"/>
          <a:sy n="53" d="100"/>
        </p:scale>
        <p:origin x="284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89D4EA-FD81-4D06-87C2-A585C1E20395}"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GB"/>
        </a:p>
      </dgm:t>
    </dgm:pt>
    <dgm:pt modelId="{665DA8C5-0DE6-4EB5-9DBF-792681273744}">
      <dgm:prSet phldrT="[Text]"/>
      <dgm:spPr/>
      <dgm:t>
        <a:bodyPr/>
        <a:lstStyle/>
        <a:p>
          <a:r>
            <a:rPr lang="en-GB" dirty="0"/>
            <a:t>Community</a:t>
          </a:r>
        </a:p>
      </dgm:t>
    </dgm:pt>
    <dgm:pt modelId="{66DF3939-08C3-416D-8A87-C98F34FF036A}" type="parTrans" cxnId="{CF4C3B38-AF47-4A9C-82AB-F2FA83DC889B}">
      <dgm:prSet/>
      <dgm:spPr/>
      <dgm:t>
        <a:bodyPr/>
        <a:lstStyle/>
        <a:p>
          <a:endParaRPr lang="en-GB"/>
        </a:p>
      </dgm:t>
    </dgm:pt>
    <dgm:pt modelId="{A28A0C7E-3CAD-4747-8759-4CF174F42542}" type="sibTrans" cxnId="{CF4C3B38-AF47-4A9C-82AB-F2FA83DC889B}">
      <dgm:prSet/>
      <dgm:spPr/>
      <dgm:t>
        <a:bodyPr/>
        <a:lstStyle/>
        <a:p>
          <a:endParaRPr lang="en-GB"/>
        </a:p>
      </dgm:t>
    </dgm:pt>
    <dgm:pt modelId="{4B53D36B-5791-4481-A683-AC2BC6F2D447}">
      <dgm:prSet phldrT="[Text]"/>
      <dgm:spPr/>
      <dgm:t>
        <a:bodyPr/>
        <a:lstStyle/>
        <a:p>
          <a:r>
            <a:rPr lang="en-GB" dirty="0"/>
            <a:t>School</a:t>
          </a:r>
        </a:p>
      </dgm:t>
    </dgm:pt>
    <dgm:pt modelId="{D9FC65F1-2B2E-4921-9A66-1884AA214E7B}" type="parTrans" cxnId="{87D83173-D7D0-487F-9899-3EB43FD52477}">
      <dgm:prSet/>
      <dgm:spPr/>
      <dgm:t>
        <a:bodyPr/>
        <a:lstStyle/>
        <a:p>
          <a:endParaRPr lang="en-GB"/>
        </a:p>
      </dgm:t>
    </dgm:pt>
    <dgm:pt modelId="{80693741-6ACE-4693-B0E9-E1FA8714AE5D}" type="sibTrans" cxnId="{87D83173-D7D0-487F-9899-3EB43FD52477}">
      <dgm:prSet/>
      <dgm:spPr/>
      <dgm:t>
        <a:bodyPr/>
        <a:lstStyle/>
        <a:p>
          <a:endParaRPr lang="en-GB"/>
        </a:p>
      </dgm:t>
    </dgm:pt>
    <dgm:pt modelId="{4E860320-E15F-41FD-81C9-3A302E9FEEAB}">
      <dgm:prSet phldrT="[Text]"/>
      <dgm:spPr/>
      <dgm:t>
        <a:bodyPr/>
        <a:lstStyle/>
        <a:p>
          <a:r>
            <a:rPr lang="en-GB" dirty="0"/>
            <a:t>Child</a:t>
          </a:r>
        </a:p>
      </dgm:t>
    </dgm:pt>
    <dgm:pt modelId="{014598ED-7C6B-4935-BC04-B21D880FDA29}" type="parTrans" cxnId="{D4E8F119-AB07-4A8A-A383-47CC3A5962F8}">
      <dgm:prSet/>
      <dgm:spPr/>
      <dgm:t>
        <a:bodyPr/>
        <a:lstStyle/>
        <a:p>
          <a:endParaRPr lang="en-GB"/>
        </a:p>
      </dgm:t>
    </dgm:pt>
    <dgm:pt modelId="{37620E93-681C-4B26-B079-386FF237DD97}" type="sibTrans" cxnId="{D4E8F119-AB07-4A8A-A383-47CC3A5962F8}">
      <dgm:prSet/>
      <dgm:spPr/>
      <dgm:t>
        <a:bodyPr/>
        <a:lstStyle/>
        <a:p>
          <a:endParaRPr lang="en-GB"/>
        </a:p>
      </dgm:t>
    </dgm:pt>
    <dgm:pt modelId="{30F7FC9D-07DC-4251-9022-9B9B78E1B101}">
      <dgm:prSet phldrT="[Text]"/>
      <dgm:spPr/>
      <dgm:t>
        <a:bodyPr/>
        <a:lstStyle/>
        <a:p>
          <a:r>
            <a:rPr lang="en-GB" dirty="0"/>
            <a:t>Home</a:t>
          </a:r>
        </a:p>
      </dgm:t>
    </dgm:pt>
    <dgm:pt modelId="{4BE11053-B04A-494E-9816-C1A6798FAFED}" type="parTrans" cxnId="{C6B68335-2028-48B9-A0AD-71747343E5E0}">
      <dgm:prSet/>
      <dgm:spPr/>
      <dgm:t>
        <a:bodyPr/>
        <a:lstStyle/>
        <a:p>
          <a:endParaRPr lang="en-GB"/>
        </a:p>
      </dgm:t>
    </dgm:pt>
    <dgm:pt modelId="{9F1F45D3-87C4-4CF6-915D-D78A46E85246}" type="sibTrans" cxnId="{C6B68335-2028-48B9-A0AD-71747343E5E0}">
      <dgm:prSet/>
      <dgm:spPr/>
      <dgm:t>
        <a:bodyPr/>
        <a:lstStyle/>
        <a:p>
          <a:endParaRPr lang="en-GB"/>
        </a:p>
      </dgm:t>
    </dgm:pt>
    <dgm:pt modelId="{1E7F7FB6-E10D-47D6-93ED-5F1ED09A3C37}" type="pres">
      <dgm:prSet presAssocID="{6989D4EA-FD81-4D06-87C2-A585C1E20395}" presName="compositeShape" presStyleCnt="0">
        <dgm:presLayoutVars>
          <dgm:chMax val="9"/>
          <dgm:dir/>
          <dgm:resizeHandles val="exact"/>
        </dgm:presLayoutVars>
      </dgm:prSet>
      <dgm:spPr/>
    </dgm:pt>
    <dgm:pt modelId="{C21EC532-CC2C-4E7D-B199-3F80BE12F363}" type="pres">
      <dgm:prSet presAssocID="{6989D4EA-FD81-4D06-87C2-A585C1E20395}" presName="triangle1" presStyleLbl="node1" presStyleIdx="0" presStyleCnt="4">
        <dgm:presLayoutVars>
          <dgm:bulletEnabled val="1"/>
        </dgm:presLayoutVars>
      </dgm:prSet>
      <dgm:spPr/>
    </dgm:pt>
    <dgm:pt modelId="{64A70E5F-10A2-42B5-A2B3-4D276F6AFDD1}" type="pres">
      <dgm:prSet presAssocID="{6989D4EA-FD81-4D06-87C2-A585C1E20395}" presName="triangle2" presStyleLbl="node1" presStyleIdx="1" presStyleCnt="4">
        <dgm:presLayoutVars>
          <dgm:bulletEnabled val="1"/>
        </dgm:presLayoutVars>
      </dgm:prSet>
      <dgm:spPr/>
    </dgm:pt>
    <dgm:pt modelId="{28E2C0ED-9C19-4280-8E31-727333F400EC}" type="pres">
      <dgm:prSet presAssocID="{6989D4EA-FD81-4D06-87C2-A585C1E20395}" presName="triangle3" presStyleLbl="node1" presStyleIdx="2" presStyleCnt="4">
        <dgm:presLayoutVars>
          <dgm:bulletEnabled val="1"/>
        </dgm:presLayoutVars>
      </dgm:prSet>
      <dgm:spPr/>
    </dgm:pt>
    <dgm:pt modelId="{CF7ACEF0-DD0C-42A1-AD04-9B94205DD816}" type="pres">
      <dgm:prSet presAssocID="{6989D4EA-FD81-4D06-87C2-A585C1E20395}" presName="triangle4" presStyleLbl="node1" presStyleIdx="3" presStyleCnt="4">
        <dgm:presLayoutVars>
          <dgm:bulletEnabled val="1"/>
        </dgm:presLayoutVars>
      </dgm:prSet>
      <dgm:spPr/>
    </dgm:pt>
  </dgm:ptLst>
  <dgm:cxnLst>
    <dgm:cxn modelId="{D4E8F119-AB07-4A8A-A383-47CC3A5962F8}" srcId="{6989D4EA-FD81-4D06-87C2-A585C1E20395}" destId="{4E860320-E15F-41FD-81C9-3A302E9FEEAB}" srcOrd="2" destOrd="0" parTransId="{014598ED-7C6B-4935-BC04-B21D880FDA29}" sibTransId="{37620E93-681C-4B26-B079-386FF237DD97}"/>
    <dgm:cxn modelId="{96360A21-EAA9-46ED-B46D-C762930A317F}" type="presOf" srcId="{6989D4EA-FD81-4D06-87C2-A585C1E20395}" destId="{1E7F7FB6-E10D-47D6-93ED-5F1ED09A3C37}" srcOrd="0" destOrd="0" presId="urn:microsoft.com/office/officeart/2005/8/layout/pyramid4"/>
    <dgm:cxn modelId="{C6B68335-2028-48B9-A0AD-71747343E5E0}" srcId="{6989D4EA-FD81-4D06-87C2-A585C1E20395}" destId="{30F7FC9D-07DC-4251-9022-9B9B78E1B101}" srcOrd="3" destOrd="0" parTransId="{4BE11053-B04A-494E-9816-C1A6798FAFED}" sibTransId="{9F1F45D3-87C4-4CF6-915D-D78A46E85246}"/>
    <dgm:cxn modelId="{CF4C3B38-AF47-4A9C-82AB-F2FA83DC889B}" srcId="{6989D4EA-FD81-4D06-87C2-A585C1E20395}" destId="{665DA8C5-0DE6-4EB5-9DBF-792681273744}" srcOrd="0" destOrd="0" parTransId="{66DF3939-08C3-416D-8A87-C98F34FF036A}" sibTransId="{A28A0C7E-3CAD-4747-8759-4CF174F42542}"/>
    <dgm:cxn modelId="{6B277D66-3B75-40BA-9313-1990606EF22D}" type="presOf" srcId="{4E860320-E15F-41FD-81C9-3A302E9FEEAB}" destId="{28E2C0ED-9C19-4280-8E31-727333F400EC}" srcOrd="0" destOrd="0" presId="urn:microsoft.com/office/officeart/2005/8/layout/pyramid4"/>
    <dgm:cxn modelId="{87D83173-D7D0-487F-9899-3EB43FD52477}" srcId="{6989D4EA-FD81-4D06-87C2-A585C1E20395}" destId="{4B53D36B-5791-4481-A683-AC2BC6F2D447}" srcOrd="1" destOrd="0" parTransId="{D9FC65F1-2B2E-4921-9A66-1884AA214E7B}" sibTransId="{80693741-6ACE-4693-B0E9-E1FA8714AE5D}"/>
    <dgm:cxn modelId="{A929C87A-C7B1-4C5E-AB61-65606CF47E1E}" type="presOf" srcId="{665DA8C5-0DE6-4EB5-9DBF-792681273744}" destId="{C21EC532-CC2C-4E7D-B199-3F80BE12F363}" srcOrd="0" destOrd="0" presId="urn:microsoft.com/office/officeart/2005/8/layout/pyramid4"/>
    <dgm:cxn modelId="{19EAA5A2-D241-4630-BBC2-0AB31C83C245}" type="presOf" srcId="{4B53D36B-5791-4481-A683-AC2BC6F2D447}" destId="{64A70E5F-10A2-42B5-A2B3-4D276F6AFDD1}" srcOrd="0" destOrd="0" presId="urn:microsoft.com/office/officeart/2005/8/layout/pyramid4"/>
    <dgm:cxn modelId="{0B4D54B6-B5FC-4B96-85EB-48AC917E1827}" type="presOf" srcId="{30F7FC9D-07DC-4251-9022-9B9B78E1B101}" destId="{CF7ACEF0-DD0C-42A1-AD04-9B94205DD816}" srcOrd="0" destOrd="0" presId="urn:microsoft.com/office/officeart/2005/8/layout/pyramid4"/>
    <dgm:cxn modelId="{3717D36B-F874-441B-AE88-AAA8EFE515F8}" type="presParOf" srcId="{1E7F7FB6-E10D-47D6-93ED-5F1ED09A3C37}" destId="{C21EC532-CC2C-4E7D-B199-3F80BE12F363}" srcOrd="0" destOrd="0" presId="urn:microsoft.com/office/officeart/2005/8/layout/pyramid4"/>
    <dgm:cxn modelId="{2143D943-D2F5-46F0-855F-DFFEBF9ABB1C}" type="presParOf" srcId="{1E7F7FB6-E10D-47D6-93ED-5F1ED09A3C37}" destId="{64A70E5F-10A2-42B5-A2B3-4D276F6AFDD1}" srcOrd="1" destOrd="0" presId="urn:microsoft.com/office/officeart/2005/8/layout/pyramid4"/>
    <dgm:cxn modelId="{76B8786E-9D88-4BE4-9699-0C3B91819655}" type="presParOf" srcId="{1E7F7FB6-E10D-47D6-93ED-5F1ED09A3C37}" destId="{28E2C0ED-9C19-4280-8E31-727333F400EC}" srcOrd="2" destOrd="0" presId="urn:microsoft.com/office/officeart/2005/8/layout/pyramid4"/>
    <dgm:cxn modelId="{E48FE298-B086-4F0D-A55E-0D21642450D5}" type="presParOf" srcId="{1E7F7FB6-E10D-47D6-93ED-5F1ED09A3C37}" destId="{CF7ACEF0-DD0C-42A1-AD04-9B94205DD816}"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EC532-CC2C-4E7D-B199-3F80BE12F363}">
      <dsp:nvSpPr>
        <dsp:cNvPr id="0" name=""/>
        <dsp:cNvSpPr/>
      </dsp:nvSpPr>
      <dsp:spPr>
        <a:xfrm>
          <a:off x="4523978" y="0"/>
          <a:ext cx="2993231" cy="2993231"/>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Community</a:t>
          </a:r>
        </a:p>
      </dsp:txBody>
      <dsp:txXfrm>
        <a:off x="5272286" y="1496616"/>
        <a:ext cx="1496615" cy="1496615"/>
      </dsp:txXfrm>
    </dsp:sp>
    <dsp:sp modelId="{64A70E5F-10A2-42B5-A2B3-4D276F6AFDD1}">
      <dsp:nvSpPr>
        <dsp:cNvPr id="0" name=""/>
        <dsp:cNvSpPr/>
      </dsp:nvSpPr>
      <dsp:spPr>
        <a:xfrm>
          <a:off x="3027363" y="2993231"/>
          <a:ext cx="2993231" cy="2993231"/>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School</a:t>
          </a:r>
        </a:p>
      </dsp:txBody>
      <dsp:txXfrm>
        <a:off x="3775671" y="4489847"/>
        <a:ext cx="1496615" cy="1496615"/>
      </dsp:txXfrm>
    </dsp:sp>
    <dsp:sp modelId="{28E2C0ED-9C19-4280-8E31-727333F400EC}">
      <dsp:nvSpPr>
        <dsp:cNvPr id="0" name=""/>
        <dsp:cNvSpPr/>
      </dsp:nvSpPr>
      <dsp:spPr>
        <a:xfrm rot="10800000">
          <a:off x="4523978" y="2993231"/>
          <a:ext cx="2993231" cy="2993231"/>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Child</a:t>
          </a:r>
        </a:p>
      </dsp:txBody>
      <dsp:txXfrm rot="10800000">
        <a:off x="5272286" y="2993231"/>
        <a:ext cx="1496615" cy="1496615"/>
      </dsp:txXfrm>
    </dsp:sp>
    <dsp:sp modelId="{CF7ACEF0-DD0C-42A1-AD04-9B94205DD816}">
      <dsp:nvSpPr>
        <dsp:cNvPr id="0" name=""/>
        <dsp:cNvSpPr/>
      </dsp:nvSpPr>
      <dsp:spPr>
        <a:xfrm>
          <a:off x="6020594" y="2993231"/>
          <a:ext cx="2993231" cy="2993231"/>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Home</a:t>
          </a:r>
        </a:p>
      </dsp:txBody>
      <dsp:txXfrm>
        <a:off x="6768902" y="4489847"/>
        <a:ext cx="1496615" cy="1496615"/>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58B92F-CAF7-45CD-A3D1-BE1E5FD06FFD}"/>
              </a:ext>
            </a:extLst>
          </p:cNvPr>
          <p:cNvSpPr>
            <a:spLocks noGrp="1"/>
          </p:cNvSpPr>
          <p:nvPr>
            <p:ph type="hdr" sz="quarter"/>
          </p:nvPr>
        </p:nvSpPr>
        <p:spPr>
          <a:xfrm>
            <a:off x="0" y="1"/>
            <a:ext cx="2951851" cy="498853"/>
          </a:xfrm>
          <a:prstGeom prst="rect">
            <a:avLst/>
          </a:prstGeom>
        </p:spPr>
        <p:txBody>
          <a:bodyPr vert="horz" lIns="91430" tIns="45715" rIns="91430" bIns="45715" rtlCol="0"/>
          <a:lstStyle>
            <a:lvl1pPr algn="l">
              <a:defRPr sz="1200"/>
            </a:lvl1pPr>
          </a:lstStyle>
          <a:p>
            <a:endParaRPr lang="en-GB"/>
          </a:p>
        </p:txBody>
      </p:sp>
      <p:sp>
        <p:nvSpPr>
          <p:cNvPr id="3" name="Date Placeholder 2">
            <a:extLst>
              <a:ext uri="{FF2B5EF4-FFF2-40B4-BE49-F238E27FC236}">
                <a16:creationId xmlns:a16="http://schemas.microsoft.com/office/drawing/2014/main" id="{ED344C8B-D387-4990-AA4C-FCD0C54BD1FD}"/>
              </a:ext>
            </a:extLst>
          </p:cNvPr>
          <p:cNvSpPr>
            <a:spLocks noGrp="1"/>
          </p:cNvSpPr>
          <p:nvPr>
            <p:ph type="dt" sz="quarter" idx="1"/>
          </p:nvPr>
        </p:nvSpPr>
        <p:spPr>
          <a:xfrm>
            <a:off x="3858537" y="1"/>
            <a:ext cx="2951851" cy="498853"/>
          </a:xfrm>
          <a:prstGeom prst="rect">
            <a:avLst/>
          </a:prstGeom>
        </p:spPr>
        <p:txBody>
          <a:bodyPr vert="horz" lIns="91430" tIns="45715" rIns="91430" bIns="45715" rtlCol="0"/>
          <a:lstStyle>
            <a:lvl1pPr algn="r">
              <a:defRPr sz="1200"/>
            </a:lvl1pPr>
          </a:lstStyle>
          <a:p>
            <a:fld id="{8DA0A1D4-E638-46AC-9904-744489B2FDE1}" type="datetimeFigureOut">
              <a:rPr lang="en-GB" smtClean="0"/>
              <a:t>03/10/2025</a:t>
            </a:fld>
            <a:endParaRPr lang="en-GB"/>
          </a:p>
        </p:txBody>
      </p:sp>
      <p:sp>
        <p:nvSpPr>
          <p:cNvPr id="4" name="Footer Placeholder 3">
            <a:extLst>
              <a:ext uri="{FF2B5EF4-FFF2-40B4-BE49-F238E27FC236}">
                <a16:creationId xmlns:a16="http://schemas.microsoft.com/office/drawing/2014/main" id="{61095FB1-B020-40C2-B680-AC67FCF9E6AF}"/>
              </a:ext>
            </a:extLst>
          </p:cNvPr>
          <p:cNvSpPr>
            <a:spLocks noGrp="1"/>
          </p:cNvSpPr>
          <p:nvPr>
            <p:ph type="ftr" sz="quarter" idx="2"/>
          </p:nvPr>
        </p:nvSpPr>
        <p:spPr>
          <a:xfrm>
            <a:off x="0" y="9443666"/>
            <a:ext cx="2951851" cy="498852"/>
          </a:xfrm>
          <a:prstGeom prst="rect">
            <a:avLst/>
          </a:prstGeom>
        </p:spPr>
        <p:txBody>
          <a:bodyPr vert="horz" lIns="91430" tIns="45715" rIns="91430" bIns="45715"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49671C3-F04F-4988-A811-281ECCF5B72D}"/>
              </a:ext>
            </a:extLst>
          </p:cNvPr>
          <p:cNvSpPr>
            <a:spLocks noGrp="1"/>
          </p:cNvSpPr>
          <p:nvPr>
            <p:ph type="sldNum" sz="quarter" idx="3"/>
          </p:nvPr>
        </p:nvSpPr>
        <p:spPr>
          <a:xfrm>
            <a:off x="3858537" y="9443666"/>
            <a:ext cx="2951851" cy="498852"/>
          </a:xfrm>
          <a:prstGeom prst="rect">
            <a:avLst/>
          </a:prstGeom>
        </p:spPr>
        <p:txBody>
          <a:bodyPr vert="horz" lIns="91430" tIns="45715" rIns="91430" bIns="45715" rtlCol="0" anchor="b"/>
          <a:lstStyle>
            <a:lvl1pPr algn="r">
              <a:defRPr sz="1200"/>
            </a:lvl1pPr>
          </a:lstStyle>
          <a:p>
            <a:fld id="{C2342771-2DE1-4883-96A6-28E82C909855}" type="slidenum">
              <a:rPr lang="en-GB" smtClean="0"/>
              <a:t>‹#›</a:t>
            </a:fld>
            <a:endParaRPr lang="en-GB"/>
          </a:p>
        </p:txBody>
      </p:sp>
    </p:spTree>
    <p:extLst>
      <p:ext uri="{BB962C8B-B14F-4D97-AF65-F5344CB8AC3E}">
        <p14:creationId xmlns:p14="http://schemas.microsoft.com/office/powerpoint/2010/main" val="522042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851" cy="497683"/>
          </a:xfrm>
          <a:prstGeom prst="rect">
            <a:avLst/>
          </a:prstGeom>
        </p:spPr>
        <p:txBody>
          <a:bodyPr vert="horz" lIns="90114" tIns="45057" rIns="90114" bIns="45057" rtlCol="0"/>
          <a:lstStyle>
            <a:lvl1pPr algn="l">
              <a:defRPr sz="1200"/>
            </a:lvl1pPr>
          </a:lstStyle>
          <a:p>
            <a:endParaRPr lang="en-GB"/>
          </a:p>
        </p:txBody>
      </p:sp>
      <p:sp>
        <p:nvSpPr>
          <p:cNvPr id="3" name="Date Placeholder 2"/>
          <p:cNvSpPr>
            <a:spLocks noGrp="1"/>
          </p:cNvSpPr>
          <p:nvPr>
            <p:ph type="dt" idx="1"/>
          </p:nvPr>
        </p:nvSpPr>
        <p:spPr>
          <a:xfrm>
            <a:off x="3858537" y="1"/>
            <a:ext cx="2951851" cy="497683"/>
          </a:xfrm>
          <a:prstGeom prst="rect">
            <a:avLst/>
          </a:prstGeom>
        </p:spPr>
        <p:txBody>
          <a:bodyPr vert="horz" lIns="90114" tIns="45057" rIns="90114" bIns="45057" rtlCol="0"/>
          <a:lstStyle>
            <a:lvl1pPr algn="r">
              <a:defRPr sz="1200"/>
            </a:lvl1pPr>
          </a:lstStyle>
          <a:p>
            <a:fld id="{1237B600-E8C1-4AC2-99AC-8F3B9B050C0B}" type="datetimeFigureOut">
              <a:rPr lang="en-GB" smtClean="0"/>
              <a:t>03/10/2025</a:t>
            </a:fld>
            <a:endParaRPr lang="en-GB"/>
          </a:p>
        </p:txBody>
      </p:sp>
      <p:sp>
        <p:nvSpPr>
          <p:cNvPr id="4" name="Slide Image Placeholder 3"/>
          <p:cNvSpPr>
            <a:spLocks noGrp="1" noRot="1" noChangeAspect="1"/>
          </p:cNvSpPr>
          <p:nvPr>
            <p:ph type="sldImg" idx="2"/>
          </p:nvPr>
        </p:nvSpPr>
        <p:spPr>
          <a:xfrm>
            <a:off x="93663" y="744538"/>
            <a:ext cx="6624637" cy="3727450"/>
          </a:xfrm>
          <a:prstGeom prst="rect">
            <a:avLst/>
          </a:prstGeom>
          <a:noFill/>
          <a:ln w="12700">
            <a:solidFill>
              <a:prstClr val="black"/>
            </a:solidFill>
          </a:ln>
        </p:spPr>
        <p:txBody>
          <a:bodyPr vert="horz" lIns="90114" tIns="45057" rIns="90114" bIns="45057" rtlCol="0" anchor="ctr"/>
          <a:lstStyle/>
          <a:p>
            <a:endParaRPr lang="en-GB"/>
          </a:p>
        </p:txBody>
      </p:sp>
      <p:sp>
        <p:nvSpPr>
          <p:cNvPr id="5" name="Notes Placeholder 4"/>
          <p:cNvSpPr>
            <a:spLocks noGrp="1"/>
          </p:cNvSpPr>
          <p:nvPr>
            <p:ph type="body" sz="quarter" idx="3"/>
          </p:nvPr>
        </p:nvSpPr>
        <p:spPr>
          <a:xfrm>
            <a:off x="681197" y="4722416"/>
            <a:ext cx="5449570" cy="4474368"/>
          </a:xfrm>
          <a:prstGeom prst="rect">
            <a:avLst/>
          </a:prstGeom>
        </p:spPr>
        <p:txBody>
          <a:bodyPr vert="horz" lIns="90114" tIns="45057" rIns="90114" bIns="450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241"/>
            <a:ext cx="2951851" cy="497683"/>
          </a:xfrm>
          <a:prstGeom prst="rect">
            <a:avLst/>
          </a:prstGeom>
        </p:spPr>
        <p:txBody>
          <a:bodyPr vert="horz" lIns="90114" tIns="45057" rIns="90114" bIns="45057" rtlCol="0" anchor="b"/>
          <a:lstStyle>
            <a:lvl1pPr algn="l">
              <a:defRPr sz="1200"/>
            </a:lvl1pPr>
          </a:lstStyle>
          <a:p>
            <a:endParaRPr lang="en-GB"/>
          </a:p>
        </p:txBody>
      </p:sp>
      <p:sp>
        <p:nvSpPr>
          <p:cNvPr id="7" name="Slide Number Placeholder 6"/>
          <p:cNvSpPr>
            <a:spLocks noGrp="1"/>
          </p:cNvSpPr>
          <p:nvPr>
            <p:ph type="sldNum" sz="quarter" idx="5"/>
          </p:nvPr>
        </p:nvSpPr>
        <p:spPr>
          <a:xfrm>
            <a:off x="3858537" y="9443241"/>
            <a:ext cx="2951851" cy="497683"/>
          </a:xfrm>
          <a:prstGeom prst="rect">
            <a:avLst/>
          </a:prstGeom>
        </p:spPr>
        <p:txBody>
          <a:bodyPr vert="horz" lIns="90114" tIns="45057" rIns="90114" bIns="45057" rtlCol="0" anchor="b"/>
          <a:lstStyle>
            <a:lvl1pPr algn="r">
              <a:defRPr sz="1200"/>
            </a:lvl1pPr>
          </a:lstStyle>
          <a:p>
            <a:fld id="{65D5B761-1985-45BD-AB1D-1EDE0C441FCA}" type="slidenum">
              <a:rPr lang="en-GB" smtClean="0"/>
              <a:t>‹#›</a:t>
            </a:fld>
            <a:endParaRPr lang="en-GB"/>
          </a:p>
        </p:txBody>
      </p:sp>
    </p:spTree>
    <p:extLst>
      <p:ext uri="{BB962C8B-B14F-4D97-AF65-F5344CB8AC3E}">
        <p14:creationId xmlns:p14="http://schemas.microsoft.com/office/powerpoint/2010/main" val="3747297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991870" y="3239262"/>
            <a:ext cx="7934960" cy="3069118"/>
          </a:xfrm>
          <a:prstGeom prst="rect">
            <a:avLst/>
          </a:prstGeom>
        </p:spPr>
        <p:txBody>
          <a:bodyPr spcFirstLastPara="1" wrap="square" lIns="89850" tIns="44925" rIns="89850" bIns="44925"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2686050" y="509588"/>
            <a:ext cx="4546600" cy="25574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991870" y="3239262"/>
            <a:ext cx="7934960" cy="3069118"/>
          </a:xfrm>
          <a:prstGeom prst="rect">
            <a:avLst/>
          </a:prstGeom>
        </p:spPr>
        <p:txBody>
          <a:bodyPr spcFirstLastPara="1" wrap="square" lIns="89850" tIns="44925" rIns="89850" bIns="449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2686050" y="509588"/>
            <a:ext cx="4546600" cy="25574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991870" y="3239262"/>
            <a:ext cx="7934960" cy="3069118"/>
          </a:xfrm>
          <a:prstGeom prst="rect">
            <a:avLst/>
          </a:prstGeom>
        </p:spPr>
        <p:txBody>
          <a:bodyPr spcFirstLastPara="1" wrap="square" lIns="89850" tIns="44925" rIns="89850" bIns="449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2686050" y="509588"/>
            <a:ext cx="4546600" cy="25574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1196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991870" y="3239262"/>
            <a:ext cx="7934960" cy="3069118"/>
          </a:xfrm>
          <a:prstGeom prst="rect">
            <a:avLst/>
          </a:prstGeom>
        </p:spPr>
        <p:txBody>
          <a:bodyPr spcFirstLastPara="1" wrap="square" lIns="89850" tIns="44925" rIns="89850" bIns="44925"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2686050" y="509588"/>
            <a:ext cx="4546600" cy="25574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9586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D5B761-1985-45BD-AB1D-1EDE0C441FCA}" type="slidenum">
              <a:rPr lang="en-GB" smtClean="0"/>
              <a:t>40</a:t>
            </a:fld>
            <a:endParaRPr lang="en-GB"/>
          </a:p>
        </p:txBody>
      </p:sp>
    </p:spTree>
    <p:extLst>
      <p:ext uri="{BB962C8B-B14F-4D97-AF65-F5344CB8AC3E}">
        <p14:creationId xmlns:p14="http://schemas.microsoft.com/office/powerpoint/2010/main" val="1416423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991870" y="3239262"/>
            <a:ext cx="7934960" cy="3069118"/>
          </a:xfrm>
          <a:prstGeom prst="rect">
            <a:avLst/>
          </a:prstGeom>
        </p:spPr>
        <p:txBody>
          <a:bodyPr spcFirstLastPara="1" wrap="square" lIns="89850" tIns="44925" rIns="89850" bIns="449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2686050" y="509588"/>
            <a:ext cx="4546600" cy="25574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12CF08-37B7-40FD-847D-2DACE8B3879F}"/>
              </a:ext>
            </a:extLst>
          </p:cNvPr>
          <p:cNvSpPr/>
          <p:nvPr userDrawn="1"/>
        </p:nvSpPr>
        <p:spPr>
          <a:xfrm>
            <a:off x="0" y="0"/>
            <a:ext cx="12192000" cy="4781550"/>
          </a:xfrm>
          <a:prstGeom prst="rect">
            <a:avLst/>
          </a:prstGeom>
          <a:solidFill>
            <a:srgbClr val="1B17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ECABCFCF-49BA-44BC-A9FB-CF84F7BA2EC3}"/>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2178" b="97278" l="2484" r="94617">
                        <a14:foregroundMark x1="17391" y1="7078" x2="17391" y2="7078"/>
                        <a14:foregroundMark x1="19462" y1="2359" x2="19462" y2="2359"/>
                        <a14:foregroundMark x1="95031" y1="20508" x2="95031" y2="20508"/>
                        <a14:foregroundMark x1="49896" y1="97459" x2="49896" y2="97459"/>
                        <a14:foregroundMark x1="7246" y1="53539" x2="7246" y2="53539"/>
                        <a14:foregroundMark x1="2484" y1="17786" x2="2484" y2="17786"/>
                      </a14:backgroundRemoval>
                    </a14:imgEffect>
                  </a14:imgLayer>
                </a14:imgProps>
              </a:ext>
              <a:ext uri="{28A0092B-C50C-407E-A947-70E740481C1C}">
                <a14:useLocalDpi xmlns:a14="http://schemas.microsoft.com/office/drawing/2010/main" val="0"/>
              </a:ext>
            </a:extLst>
          </a:blip>
          <a:stretch>
            <a:fillRect/>
          </a:stretch>
        </p:blipFill>
        <p:spPr>
          <a:xfrm>
            <a:off x="2825504" y="5093250"/>
            <a:ext cx="1546297" cy="1764000"/>
          </a:xfrm>
          <a:prstGeom prst="rect">
            <a:avLst/>
          </a:prstGeom>
        </p:spPr>
      </p:pic>
      <p:pic>
        <p:nvPicPr>
          <p:cNvPr id="25" name="Picture 24">
            <a:extLst>
              <a:ext uri="{FF2B5EF4-FFF2-40B4-BE49-F238E27FC236}">
                <a16:creationId xmlns:a16="http://schemas.microsoft.com/office/drawing/2014/main" id="{FCDC2525-0BF3-4EFB-8DB3-F468D76494F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800" t="12800"/>
          <a:stretch/>
        </p:blipFill>
        <p:spPr>
          <a:xfrm>
            <a:off x="0" y="0"/>
            <a:ext cx="5950424" cy="6824352"/>
          </a:xfrm>
          <a:prstGeom prst="rect">
            <a:avLst/>
          </a:prstGeom>
        </p:spPr>
      </p:pic>
      <p:sp>
        <p:nvSpPr>
          <p:cNvPr id="26" name="Rectangle 25">
            <a:extLst>
              <a:ext uri="{FF2B5EF4-FFF2-40B4-BE49-F238E27FC236}">
                <a16:creationId xmlns:a16="http://schemas.microsoft.com/office/drawing/2014/main" id="{C3DC5E77-1B0A-43DF-8F42-EA22BD2CCA64}"/>
              </a:ext>
            </a:extLst>
          </p:cNvPr>
          <p:cNvSpPr/>
          <p:nvPr userDrawn="1"/>
        </p:nvSpPr>
        <p:spPr>
          <a:xfrm>
            <a:off x="0" y="4781550"/>
            <a:ext cx="12192000" cy="2075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9355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D6795-4801-4549-A80A-A6DA6E811A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03C7DB-BED7-4DB1-8D77-713D0A6CFE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9F7E68-41E0-4DAA-A00C-9394DFADD2C0}"/>
              </a:ext>
            </a:extLst>
          </p:cNvPr>
          <p:cNvSpPr>
            <a:spLocks noGrp="1"/>
          </p:cNvSpPr>
          <p:nvPr>
            <p:ph type="dt" sz="half" idx="10"/>
          </p:nvPr>
        </p:nvSpPr>
        <p:spPr/>
        <p:txBody>
          <a:bodyPr/>
          <a:lstStyle/>
          <a:p>
            <a:fld id="{D2F21F20-294E-44B9-88F8-9E42E69673DD}" type="datetimeFigureOut">
              <a:rPr lang="en-GB" smtClean="0"/>
              <a:t>03/10/2025</a:t>
            </a:fld>
            <a:endParaRPr lang="en-GB"/>
          </a:p>
        </p:txBody>
      </p:sp>
      <p:sp>
        <p:nvSpPr>
          <p:cNvPr id="5" name="Footer Placeholder 4">
            <a:extLst>
              <a:ext uri="{FF2B5EF4-FFF2-40B4-BE49-F238E27FC236}">
                <a16:creationId xmlns:a16="http://schemas.microsoft.com/office/drawing/2014/main" id="{F178BF73-F596-40B8-A8F6-F50058D0B8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674327-F73D-4E36-8E61-11BF5BFC0585}"/>
              </a:ext>
            </a:extLst>
          </p:cNvPr>
          <p:cNvSpPr>
            <a:spLocks noGrp="1"/>
          </p:cNvSpPr>
          <p:nvPr>
            <p:ph type="sldNum" sz="quarter" idx="12"/>
          </p:nvPr>
        </p:nvSpPr>
        <p:spPr/>
        <p:txBody>
          <a:bodyPr/>
          <a:lstStyle/>
          <a:p>
            <a:fld id="{4E5EA21E-2B02-46D1-847F-6C2D58573A54}" type="slidenum">
              <a:rPr lang="en-GB" smtClean="0"/>
              <a:t>‹#›</a:t>
            </a:fld>
            <a:endParaRPr lang="en-GB"/>
          </a:p>
        </p:txBody>
      </p:sp>
    </p:spTree>
    <p:extLst>
      <p:ext uri="{BB962C8B-B14F-4D97-AF65-F5344CB8AC3E}">
        <p14:creationId xmlns:p14="http://schemas.microsoft.com/office/powerpoint/2010/main" val="2004294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368510-0B2D-4ACE-9F4D-F660DE6FD0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2D877B-770C-4D35-934B-C93D4519D0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8FF3C6-1603-484F-B696-C0D43C646676}"/>
              </a:ext>
            </a:extLst>
          </p:cNvPr>
          <p:cNvSpPr>
            <a:spLocks noGrp="1"/>
          </p:cNvSpPr>
          <p:nvPr>
            <p:ph type="dt" sz="half" idx="10"/>
          </p:nvPr>
        </p:nvSpPr>
        <p:spPr/>
        <p:txBody>
          <a:bodyPr/>
          <a:lstStyle/>
          <a:p>
            <a:fld id="{D2F21F20-294E-44B9-88F8-9E42E69673DD}" type="datetimeFigureOut">
              <a:rPr lang="en-GB" smtClean="0"/>
              <a:t>03/10/2025</a:t>
            </a:fld>
            <a:endParaRPr lang="en-GB"/>
          </a:p>
        </p:txBody>
      </p:sp>
      <p:sp>
        <p:nvSpPr>
          <p:cNvPr id="5" name="Footer Placeholder 4">
            <a:extLst>
              <a:ext uri="{FF2B5EF4-FFF2-40B4-BE49-F238E27FC236}">
                <a16:creationId xmlns:a16="http://schemas.microsoft.com/office/drawing/2014/main" id="{54706F95-BEBF-4238-AFBC-0F0E8BCDDD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A6BF37-8AB7-4B23-B94A-D2C7E92DA3D9}"/>
              </a:ext>
            </a:extLst>
          </p:cNvPr>
          <p:cNvSpPr>
            <a:spLocks noGrp="1"/>
          </p:cNvSpPr>
          <p:nvPr>
            <p:ph type="sldNum" sz="quarter" idx="12"/>
          </p:nvPr>
        </p:nvSpPr>
        <p:spPr/>
        <p:txBody>
          <a:bodyPr/>
          <a:lstStyle/>
          <a:p>
            <a:fld id="{4E5EA21E-2B02-46D1-847F-6C2D58573A54}" type="slidenum">
              <a:rPr lang="en-GB" smtClean="0"/>
              <a:t>‹#›</a:t>
            </a:fld>
            <a:endParaRPr lang="en-GB"/>
          </a:p>
        </p:txBody>
      </p:sp>
    </p:spTree>
    <p:extLst>
      <p:ext uri="{BB962C8B-B14F-4D97-AF65-F5344CB8AC3E}">
        <p14:creationId xmlns:p14="http://schemas.microsoft.com/office/powerpoint/2010/main" val="3272099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A3C61A-80AF-4E6A-ACE8-6EE9BBA0EF46}"/>
              </a:ext>
            </a:extLst>
          </p:cNvPr>
          <p:cNvSpPr>
            <a:spLocks noGrp="1"/>
          </p:cNvSpPr>
          <p:nvPr>
            <p:ph idx="1"/>
          </p:nvPr>
        </p:nvSpPr>
        <p:spPr>
          <a:xfrm>
            <a:off x="72570" y="870856"/>
            <a:ext cx="12042000" cy="5987143"/>
          </a:xfrm>
        </p:spPr>
        <p:txBody>
          <a:bodyPr>
            <a:normAutofit/>
          </a:bodyPr>
          <a:lstStyle>
            <a:lvl1pPr algn="just">
              <a:lnSpc>
                <a:spcPct val="114000"/>
              </a:lnSpc>
              <a:defRPr sz="2800" b="0" cap="none" baseline="0">
                <a:solidFill>
                  <a:srgbClr val="1B176C"/>
                </a:solidFill>
                <a:latin typeface="Gill Sans MT" panose="020B0502020104020203" pitchFamily="34" charset="0"/>
              </a:defRPr>
            </a:lvl1pPr>
            <a:lvl2pPr algn="just">
              <a:lnSpc>
                <a:spcPct val="114000"/>
              </a:lnSpc>
              <a:defRPr sz="2800" b="0" cap="none" baseline="0">
                <a:solidFill>
                  <a:srgbClr val="1B176C"/>
                </a:solidFill>
                <a:latin typeface="Gill Sans MT" panose="020B0502020104020203" pitchFamily="34" charset="0"/>
              </a:defRPr>
            </a:lvl2pPr>
            <a:lvl3pPr algn="just">
              <a:lnSpc>
                <a:spcPct val="114000"/>
              </a:lnSpc>
              <a:defRPr sz="2800" b="0" cap="none" baseline="0">
                <a:solidFill>
                  <a:srgbClr val="1B176C"/>
                </a:solidFill>
                <a:latin typeface="Gill Sans MT" panose="020B0502020104020203" pitchFamily="34" charset="0"/>
              </a:defRPr>
            </a:lvl3pPr>
            <a:lvl4pPr algn="just">
              <a:lnSpc>
                <a:spcPct val="114000"/>
              </a:lnSpc>
              <a:defRPr sz="2800" b="0" cap="none" baseline="0">
                <a:solidFill>
                  <a:srgbClr val="1B176C"/>
                </a:solidFill>
                <a:latin typeface="Gill Sans MT" panose="020B0502020104020203" pitchFamily="34" charset="0"/>
              </a:defRPr>
            </a:lvl4pPr>
            <a:lvl5pPr algn="just">
              <a:lnSpc>
                <a:spcPct val="114000"/>
              </a:lnSpc>
              <a:defRPr sz="2800" b="0" cap="none" baseline="0">
                <a:solidFill>
                  <a:srgbClr val="1B176C"/>
                </a:solidFill>
                <a:latin typeface="Gill Sans MT" panose="020B05020201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0CF1BB18-BFDC-4EB6-8FCB-15576214C605}"/>
              </a:ext>
            </a:extLst>
          </p:cNvPr>
          <p:cNvSpPr/>
          <p:nvPr userDrawn="1"/>
        </p:nvSpPr>
        <p:spPr>
          <a:xfrm>
            <a:off x="0" y="0"/>
            <a:ext cx="12192000" cy="720000"/>
          </a:xfrm>
          <a:prstGeom prst="rect">
            <a:avLst/>
          </a:prstGeom>
          <a:solidFill>
            <a:srgbClr val="1B176C"/>
          </a:solidFill>
          <a:ln>
            <a:solidFill>
              <a:srgbClr val="1A18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09D3DA0-E9ED-48F2-9988-649842529226}"/>
              </a:ext>
            </a:extLst>
          </p:cNvPr>
          <p:cNvSpPr>
            <a:spLocks noGrp="1"/>
          </p:cNvSpPr>
          <p:nvPr>
            <p:ph type="title"/>
          </p:nvPr>
        </p:nvSpPr>
        <p:spPr>
          <a:xfrm>
            <a:off x="72569" y="1"/>
            <a:ext cx="11520000" cy="720000"/>
          </a:xfrm>
        </p:spPr>
        <p:txBody>
          <a:bodyPr>
            <a:normAutofit/>
          </a:bodyPr>
          <a:lstStyle>
            <a:lvl1pPr>
              <a:defRPr sz="3600" b="1">
                <a:solidFill>
                  <a:schemeClr val="bg1"/>
                </a:solidFill>
                <a:latin typeface="Trajan Pro" panose="02020502050506020301" pitchFamily="18" charset="0"/>
              </a:defRPr>
            </a:lvl1pPr>
          </a:lstStyle>
          <a:p>
            <a:r>
              <a:rPr lang="en-US" dirty="0"/>
              <a:t>Click to edit Master title style</a:t>
            </a:r>
            <a:endParaRPr lang="en-GB" dirty="0"/>
          </a:p>
        </p:txBody>
      </p:sp>
      <p:pic>
        <p:nvPicPr>
          <p:cNvPr id="11" name="Picture 10" descr="A close up of a sign&#10;&#10;Description generated with very high confidence">
            <a:extLst>
              <a:ext uri="{FF2B5EF4-FFF2-40B4-BE49-F238E27FC236}">
                <a16:creationId xmlns:a16="http://schemas.microsoft.com/office/drawing/2014/main" id="{E56C06EB-8335-400C-831E-01CCAC97B6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05243" y="43644"/>
            <a:ext cx="565328" cy="648000"/>
          </a:xfrm>
          <a:prstGeom prst="rect">
            <a:avLst/>
          </a:prstGeom>
        </p:spPr>
      </p:pic>
    </p:spTree>
    <p:extLst>
      <p:ext uri="{BB962C8B-B14F-4D97-AF65-F5344CB8AC3E}">
        <p14:creationId xmlns:p14="http://schemas.microsoft.com/office/powerpoint/2010/main" val="359046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052D-0D77-4639-904A-6FE300EE77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1EC72A6-BA48-44DA-9960-677FA31BA4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4FBCF40-7E3C-4088-B19D-6E32223F44A0}"/>
              </a:ext>
            </a:extLst>
          </p:cNvPr>
          <p:cNvSpPr>
            <a:spLocks noGrp="1"/>
          </p:cNvSpPr>
          <p:nvPr>
            <p:ph type="dt" sz="half" idx="10"/>
          </p:nvPr>
        </p:nvSpPr>
        <p:spPr/>
        <p:txBody>
          <a:bodyPr/>
          <a:lstStyle/>
          <a:p>
            <a:fld id="{D2F21F20-294E-44B9-88F8-9E42E69673DD}" type="datetimeFigureOut">
              <a:rPr lang="en-GB" smtClean="0"/>
              <a:t>03/10/2025</a:t>
            </a:fld>
            <a:endParaRPr lang="en-GB"/>
          </a:p>
        </p:txBody>
      </p:sp>
      <p:sp>
        <p:nvSpPr>
          <p:cNvPr id="5" name="Footer Placeholder 4">
            <a:extLst>
              <a:ext uri="{FF2B5EF4-FFF2-40B4-BE49-F238E27FC236}">
                <a16:creationId xmlns:a16="http://schemas.microsoft.com/office/drawing/2014/main" id="{623B3C59-B6DA-4A6A-B3E6-D399801ACC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73EA04-84F0-43F7-A7F2-FA89FF3D8F15}"/>
              </a:ext>
            </a:extLst>
          </p:cNvPr>
          <p:cNvSpPr>
            <a:spLocks noGrp="1"/>
          </p:cNvSpPr>
          <p:nvPr>
            <p:ph type="sldNum" sz="quarter" idx="12"/>
          </p:nvPr>
        </p:nvSpPr>
        <p:spPr/>
        <p:txBody>
          <a:bodyPr/>
          <a:lstStyle/>
          <a:p>
            <a:fld id="{4E5EA21E-2B02-46D1-847F-6C2D58573A54}" type="slidenum">
              <a:rPr lang="en-GB" smtClean="0"/>
              <a:t>‹#›</a:t>
            </a:fld>
            <a:endParaRPr lang="en-GB"/>
          </a:p>
        </p:txBody>
      </p:sp>
    </p:spTree>
    <p:extLst>
      <p:ext uri="{BB962C8B-B14F-4D97-AF65-F5344CB8AC3E}">
        <p14:creationId xmlns:p14="http://schemas.microsoft.com/office/powerpoint/2010/main" val="3492381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6872-891E-4427-A4E2-CB4C65CC64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E93A4D-02EA-4BE7-A4A7-D187148A8A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D10DF1-E019-4BBC-8FDC-F5F368D8F7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6FD4495-D0A5-4EA8-AE7D-07273C221CDF}"/>
              </a:ext>
            </a:extLst>
          </p:cNvPr>
          <p:cNvSpPr>
            <a:spLocks noGrp="1"/>
          </p:cNvSpPr>
          <p:nvPr>
            <p:ph type="dt" sz="half" idx="10"/>
          </p:nvPr>
        </p:nvSpPr>
        <p:spPr/>
        <p:txBody>
          <a:bodyPr/>
          <a:lstStyle/>
          <a:p>
            <a:fld id="{D2F21F20-294E-44B9-88F8-9E42E69673DD}" type="datetimeFigureOut">
              <a:rPr lang="en-GB" smtClean="0"/>
              <a:t>03/10/2025</a:t>
            </a:fld>
            <a:endParaRPr lang="en-GB"/>
          </a:p>
        </p:txBody>
      </p:sp>
      <p:sp>
        <p:nvSpPr>
          <p:cNvPr id="6" name="Footer Placeholder 5">
            <a:extLst>
              <a:ext uri="{FF2B5EF4-FFF2-40B4-BE49-F238E27FC236}">
                <a16:creationId xmlns:a16="http://schemas.microsoft.com/office/drawing/2014/main" id="{754B9663-F995-4A4B-8616-069335B588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B2C07A-23E3-457E-B052-6D4E5A14C96F}"/>
              </a:ext>
            </a:extLst>
          </p:cNvPr>
          <p:cNvSpPr>
            <a:spLocks noGrp="1"/>
          </p:cNvSpPr>
          <p:nvPr>
            <p:ph type="sldNum" sz="quarter" idx="12"/>
          </p:nvPr>
        </p:nvSpPr>
        <p:spPr/>
        <p:txBody>
          <a:bodyPr/>
          <a:lstStyle/>
          <a:p>
            <a:fld id="{4E5EA21E-2B02-46D1-847F-6C2D58573A54}" type="slidenum">
              <a:rPr lang="en-GB" smtClean="0"/>
              <a:t>‹#›</a:t>
            </a:fld>
            <a:endParaRPr lang="en-GB"/>
          </a:p>
        </p:txBody>
      </p:sp>
    </p:spTree>
    <p:extLst>
      <p:ext uri="{BB962C8B-B14F-4D97-AF65-F5344CB8AC3E}">
        <p14:creationId xmlns:p14="http://schemas.microsoft.com/office/powerpoint/2010/main" val="1544137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9401A-314E-4F1B-B0C7-C356C1CA69F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BCA883-8B6D-4517-ADE3-1AC438A497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EFF2E2-12EF-406B-8017-1AF30B279C5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B19154-7A01-4E6B-BE64-7C220F027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196AAE-5DCA-4718-AFC0-50545AAC71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C7665F-84E6-49D3-AAFE-5D0572F45696}"/>
              </a:ext>
            </a:extLst>
          </p:cNvPr>
          <p:cNvSpPr>
            <a:spLocks noGrp="1"/>
          </p:cNvSpPr>
          <p:nvPr>
            <p:ph type="dt" sz="half" idx="10"/>
          </p:nvPr>
        </p:nvSpPr>
        <p:spPr/>
        <p:txBody>
          <a:bodyPr/>
          <a:lstStyle/>
          <a:p>
            <a:fld id="{D2F21F20-294E-44B9-88F8-9E42E69673DD}" type="datetimeFigureOut">
              <a:rPr lang="en-GB" smtClean="0"/>
              <a:t>03/10/2025</a:t>
            </a:fld>
            <a:endParaRPr lang="en-GB"/>
          </a:p>
        </p:txBody>
      </p:sp>
      <p:sp>
        <p:nvSpPr>
          <p:cNvPr id="8" name="Footer Placeholder 7">
            <a:extLst>
              <a:ext uri="{FF2B5EF4-FFF2-40B4-BE49-F238E27FC236}">
                <a16:creationId xmlns:a16="http://schemas.microsoft.com/office/drawing/2014/main" id="{7478A023-4307-465A-97F7-936192DCACA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426B26-0E19-4366-835A-8BB4CCC988B6}"/>
              </a:ext>
            </a:extLst>
          </p:cNvPr>
          <p:cNvSpPr>
            <a:spLocks noGrp="1"/>
          </p:cNvSpPr>
          <p:nvPr>
            <p:ph type="sldNum" sz="quarter" idx="12"/>
          </p:nvPr>
        </p:nvSpPr>
        <p:spPr/>
        <p:txBody>
          <a:bodyPr/>
          <a:lstStyle/>
          <a:p>
            <a:fld id="{4E5EA21E-2B02-46D1-847F-6C2D58573A54}" type="slidenum">
              <a:rPr lang="en-GB" smtClean="0"/>
              <a:t>‹#›</a:t>
            </a:fld>
            <a:endParaRPr lang="en-GB"/>
          </a:p>
        </p:txBody>
      </p:sp>
    </p:spTree>
    <p:extLst>
      <p:ext uri="{BB962C8B-B14F-4D97-AF65-F5344CB8AC3E}">
        <p14:creationId xmlns:p14="http://schemas.microsoft.com/office/powerpoint/2010/main" val="264188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AB363-483D-4ED8-A96C-115951B273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EA70F3C-A449-4AF5-AC73-3B75C0589F0C}"/>
              </a:ext>
            </a:extLst>
          </p:cNvPr>
          <p:cNvSpPr>
            <a:spLocks noGrp="1"/>
          </p:cNvSpPr>
          <p:nvPr>
            <p:ph type="dt" sz="half" idx="10"/>
          </p:nvPr>
        </p:nvSpPr>
        <p:spPr/>
        <p:txBody>
          <a:bodyPr/>
          <a:lstStyle/>
          <a:p>
            <a:fld id="{D2F21F20-294E-44B9-88F8-9E42E69673DD}" type="datetimeFigureOut">
              <a:rPr lang="en-GB" smtClean="0"/>
              <a:t>03/10/2025</a:t>
            </a:fld>
            <a:endParaRPr lang="en-GB"/>
          </a:p>
        </p:txBody>
      </p:sp>
      <p:sp>
        <p:nvSpPr>
          <p:cNvPr id="4" name="Footer Placeholder 3">
            <a:extLst>
              <a:ext uri="{FF2B5EF4-FFF2-40B4-BE49-F238E27FC236}">
                <a16:creationId xmlns:a16="http://schemas.microsoft.com/office/drawing/2014/main" id="{F47CA2A5-C107-42B6-8D90-8E47C73984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D4D75F-438F-45E3-925C-A7326609A88B}"/>
              </a:ext>
            </a:extLst>
          </p:cNvPr>
          <p:cNvSpPr>
            <a:spLocks noGrp="1"/>
          </p:cNvSpPr>
          <p:nvPr>
            <p:ph type="sldNum" sz="quarter" idx="12"/>
          </p:nvPr>
        </p:nvSpPr>
        <p:spPr/>
        <p:txBody>
          <a:bodyPr/>
          <a:lstStyle/>
          <a:p>
            <a:fld id="{4E5EA21E-2B02-46D1-847F-6C2D58573A54}" type="slidenum">
              <a:rPr lang="en-GB" smtClean="0"/>
              <a:t>‹#›</a:t>
            </a:fld>
            <a:endParaRPr lang="en-GB"/>
          </a:p>
        </p:txBody>
      </p:sp>
    </p:spTree>
    <p:extLst>
      <p:ext uri="{BB962C8B-B14F-4D97-AF65-F5344CB8AC3E}">
        <p14:creationId xmlns:p14="http://schemas.microsoft.com/office/powerpoint/2010/main" val="570914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8AD4D3-0531-4540-9019-48167627F904}"/>
              </a:ext>
            </a:extLst>
          </p:cNvPr>
          <p:cNvSpPr>
            <a:spLocks noGrp="1"/>
          </p:cNvSpPr>
          <p:nvPr>
            <p:ph type="dt" sz="half" idx="10"/>
          </p:nvPr>
        </p:nvSpPr>
        <p:spPr/>
        <p:txBody>
          <a:bodyPr/>
          <a:lstStyle/>
          <a:p>
            <a:fld id="{D2F21F20-294E-44B9-88F8-9E42E69673DD}" type="datetimeFigureOut">
              <a:rPr lang="en-GB" smtClean="0"/>
              <a:t>03/10/2025</a:t>
            </a:fld>
            <a:endParaRPr lang="en-GB"/>
          </a:p>
        </p:txBody>
      </p:sp>
      <p:sp>
        <p:nvSpPr>
          <p:cNvPr id="3" name="Footer Placeholder 2">
            <a:extLst>
              <a:ext uri="{FF2B5EF4-FFF2-40B4-BE49-F238E27FC236}">
                <a16:creationId xmlns:a16="http://schemas.microsoft.com/office/drawing/2014/main" id="{D2A90E14-B728-4691-98E9-2085081473A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AC6174-9381-4A54-8D2E-7D8B458E208E}"/>
              </a:ext>
            </a:extLst>
          </p:cNvPr>
          <p:cNvSpPr>
            <a:spLocks noGrp="1"/>
          </p:cNvSpPr>
          <p:nvPr>
            <p:ph type="sldNum" sz="quarter" idx="12"/>
          </p:nvPr>
        </p:nvSpPr>
        <p:spPr/>
        <p:txBody>
          <a:bodyPr/>
          <a:lstStyle/>
          <a:p>
            <a:fld id="{4E5EA21E-2B02-46D1-847F-6C2D58573A54}" type="slidenum">
              <a:rPr lang="en-GB" smtClean="0"/>
              <a:t>‹#›</a:t>
            </a:fld>
            <a:endParaRPr lang="en-GB"/>
          </a:p>
        </p:txBody>
      </p:sp>
    </p:spTree>
    <p:extLst>
      <p:ext uri="{BB962C8B-B14F-4D97-AF65-F5344CB8AC3E}">
        <p14:creationId xmlns:p14="http://schemas.microsoft.com/office/powerpoint/2010/main" val="1689915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01C2-58CB-4B92-B4A5-A71D6284C7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CA0B1EA-3AC3-41F9-8B2A-8F382D07C7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561127-30E5-4879-8236-C6BD6BDA3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754BDD-D8F1-4323-AA5E-7B31F78D2695}"/>
              </a:ext>
            </a:extLst>
          </p:cNvPr>
          <p:cNvSpPr>
            <a:spLocks noGrp="1"/>
          </p:cNvSpPr>
          <p:nvPr>
            <p:ph type="dt" sz="half" idx="10"/>
          </p:nvPr>
        </p:nvSpPr>
        <p:spPr/>
        <p:txBody>
          <a:bodyPr/>
          <a:lstStyle/>
          <a:p>
            <a:fld id="{D2F21F20-294E-44B9-88F8-9E42E69673DD}" type="datetimeFigureOut">
              <a:rPr lang="en-GB" smtClean="0"/>
              <a:t>03/10/2025</a:t>
            </a:fld>
            <a:endParaRPr lang="en-GB"/>
          </a:p>
        </p:txBody>
      </p:sp>
      <p:sp>
        <p:nvSpPr>
          <p:cNvPr id="6" name="Footer Placeholder 5">
            <a:extLst>
              <a:ext uri="{FF2B5EF4-FFF2-40B4-BE49-F238E27FC236}">
                <a16:creationId xmlns:a16="http://schemas.microsoft.com/office/drawing/2014/main" id="{61A53E92-9257-4813-A356-A495CA41BD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B6FE4A-0753-4ACA-AFED-A89BD0F8E2E0}"/>
              </a:ext>
            </a:extLst>
          </p:cNvPr>
          <p:cNvSpPr>
            <a:spLocks noGrp="1"/>
          </p:cNvSpPr>
          <p:nvPr>
            <p:ph type="sldNum" sz="quarter" idx="12"/>
          </p:nvPr>
        </p:nvSpPr>
        <p:spPr/>
        <p:txBody>
          <a:bodyPr/>
          <a:lstStyle/>
          <a:p>
            <a:fld id="{4E5EA21E-2B02-46D1-847F-6C2D58573A54}" type="slidenum">
              <a:rPr lang="en-GB" smtClean="0"/>
              <a:t>‹#›</a:t>
            </a:fld>
            <a:endParaRPr lang="en-GB"/>
          </a:p>
        </p:txBody>
      </p:sp>
    </p:spTree>
    <p:extLst>
      <p:ext uri="{BB962C8B-B14F-4D97-AF65-F5344CB8AC3E}">
        <p14:creationId xmlns:p14="http://schemas.microsoft.com/office/powerpoint/2010/main" val="266676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C3D03-AF99-4676-A596-F9A5F9FEA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4635161-B47A-4A37-90A9-2592BC7A36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7FD60BD-2430-4C4A-BFC7-1B7670BE6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D1FFFB-1F0D-42AF-9CBE-53B7AFA53F96}"/>
              </a:ext>
            </a:extLst>
          </p:cNvPr>
          <p:cNvSpPr>
            <a:spLocks noGrp="1"/>
          </p:cNvSpPr>
          <p:nvPr>
            <p:ph type="dt" sz="half" idx="10"/>
          </p:nvPr>
        </p:nvSpPr>
        <p:spPr/>
        <p:txBody>
          <a:bodyPr/>
          <a:lstStyle/>
          <a:p>
            <a:fld id="{D2F21F20-294E-44B9-88F8-9E42E69673DD}" type="datetimeFigureOut">
              <a:rPr lang="en-GB" smtClean="0"/>
              <a:t>03/10/2025</a:t>
            </a:fld>
            <a:endParaRPr lang="en-GB"/>
          </a:p>
        </p:txBody>
      </p:sp>
      <p:sp>
        <p:nvSpPr>
          <p:cNvPr id="6" name="Footer Placeholder 5">
            <a:extLst>
              <a:ext uri="{FF2B5EF4-FFF2-40B4-BE49-F238E27FC236}">
                <a16:creationId xmlns:a16="http://schemas.microsoft.com/office/drawing/2014/main" id="{D55430E6-C9EE-4F4C-928C-58D8425AD1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36100C-016C-4865-8371-5835A25A5FE6}"/>
              </a:ext>
            </a:extLst>
          </p:cNvPr>
          <p:cNvSpPr>
            <a:spLocks noGrp="1"/>
          </p:cNvSpPr>
          <p:nvPr>
            <p:ph type="sldNum" sz="quarter" idx="12"/>
          </p:nvPr>
        </p:nvSpPr>
        <p:spPr/>
        <p:txBody>
          <a:bodyPr/>
          <a:lstStyle/>
          <a:p>
            <a:fld id="{4E5EA21E-2B02-46D1-847F-6C2D58573A54}" type="slidenum">
              <a:rPr lang="en-GB" smtClean="0"/>
              <a:t>‹#›</a:t>
            </a:fld>
            <a:endParaRPr lang="en-GB"/>
          </a:p>
        </p:txBody>
      </p:sp>
    </p:spTree>
    <p:extLst>
      <p:ext uri="{BB962C8B-B14F-4D97-AF65-F5344CB8AC3E}">
        <p14:creationId xmlns:p14="http://schemas.microsoft.com/office/powerpoint/2010/main" val="202528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0D46B2-A36A-4412-88CE-2AF2607DC1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918974-432E-48E7-9928-563D627802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39B35E8-2C8F-4F62-8464-C9671C634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21F20-294E-44B9-88F8-9E42E69673DD}" type="datetimeFigureOut">
              <a:rPr lang="en-GB" smtClean="0"/>
              <a:t>03/10/2025</a:t>
            </a:fld>
            <a:endParaRPr lang="en-GB"/>
          </a:p>
        </p:txBody>
      </p:sp>
      <p:sp>
        <p:nvSpPr>
          <p:cNvPr id="5" name="Footer Placeholder 4">
            <a:extLst>
              <a:ext uri="{FF2B5EF4-FFF2-40B4-BE49-F238E27FC236}">
                <a16:creationId xmlns:a16="http://schemas.microsoft.com/office/drawing/2014/main" id="{0EB18373-F43F-49E6-A43E-62E4721FA4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FC1C776-0849-4A0E-9919-5CA06D6688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EA21E-2B02-46D1-847F-6C2D58573A54}" type="slidenum">
              <a:rPr lang="en-GB" smtClean="0"/>
              <a:t>‹#›</a:t>
            </a:fld>
            <a:endParaRPr lang="en-GB"/>
          </a:p>
        </p:txBody>
      </p:sp>
    </p:spTree>
    <p:extLst>
      <p:ext uri="{BB962C8B-B14F-4D97-AF65-F5344CB8AC3E}">
        <p14:creationId xmlns:p14="http://schemas.microsoft.com/office/powerpoint/2010/main" val="35620997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worldofbooks.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corbettmaths.com/" TargetMode="External"/><Relationship Id="rId2" Type="http://schemas.openxmlformats.org/officeDocument/2006/relationships/hyperlink" Target="https://www.mathsgenie.co.uk/" TargetMode="External"/><Relationship Id="rId1" Type="http://schemas.openxmlformats.org/officeDocument/2006/relationships/slideLayout" Target="../slideLayouts/slideLayout2.xml"/><Relationship Id="rId5" Type="http://schemas.openxmlformats.org/officeDocument/2006/relationships/hyperlink" Target="https://www.mrbartonmaths.com/topics/" TargetMode="External"/><Relationship Id="rId4" Type="http://schemas.openxmlformats.org/officeDocument/2006/relationships/hyperlink" Target="https://www.bbc.co.uk/bitesize/subjects/z38pycw"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safeguarding@johnfisherschool.or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wellbeingsupport@johnfishersupport.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CB3EAA-F82A-45F0-B9F2-2ADAF562B2EC}"/>
              </a:ext>
            </a:extLst>
          </p:cNvPr>
          <p:cNvSpPr txBox="1">
            <a:spLocks/>
          </p:cNvSpPr>
          <p:nvPr/>
        </p:nvSpPr>
        <p:spPr>
          <a:xfrm>
            <a:off x="0" y="0"/>
            <a:ext cx="12192000" cy="4821381"/>
          </a:xfrm>
          <a:prstGeom prst="rect">
            <a:avLst/>
          </a:prstGeom>
        </p:spPr>
        <p:txBody>
          <a:bodyPr anchor="ctr" anchorCtr="0">
            <a:normAutofit/>
          </a:bodyPr>
          <a:lstStyle>
            <a:lvl1pPr algn="ctr" defTabSz="914400" rtl="0" eaLnBrk="1" latinLnBrk="0" hangingPunct="1">
              <a:lnSpc>
                <a:spcPct val="150000"/>
              </a:lnSpc>
              <a:spcBef>
                <a:spcPct val="0"/>
              </a:spcBef>
              <a:buNone/>
              <a:defRPr sz="4000" b="1" kern="1200">
                <a:solidFill>
                  <a:schemeClr val="bg1"/>
                </a:solidFill>
                <a:latin typeface="Trajan Pro" panose="02020502050506020301" pitchFamily="18" charset="0"/>
                <a:ea typeface="+mj-ea"/>
                <a:cs typeface="+mj-cs"/>
              </a:defRPr>
            </a:lvl1pPr>
          </a:lstStyle>
          <a:p>
            <a:r>
              <a:rPr lang="en-GB" sz="4800" dirty="0"/>
              <a:t>Year 8 Information Evening </a:t>
            </a:r>
          </a:p>
          <a:p>
            <a:r>
              <a:rPr lang="en-GB" sz="4800" dirty="0"/>
              <a:t>Thursday 2</a:t>
            </a:r>
            <a:r>
              <a:rPr lang="en-GB" sz="4800" baseline="30000" dirty="0"/>
              <a:t>nd</a:t>
            </a:r>
            <a:r>
              <a:rPr lang="en-GB" sz="4800" dirty="0"/>
              <a:t> October 2025</a:t>
            </a:r>
          </a:p>
        </p:txBody>
      </p:sp>
      <p:grpSp>
        <p:nvGrpSpPr>
          <p:cNvPr id="14" name="Group 13">
            <a:extLst>
              <a:ext uri="{FF2B5EF4-FFF2-40B4-BE49-F238E27FC236}">
                <a16:creationId xmlns:a16="http://schemas.microsoft.com/office/drawing/2014/main" id="{82156BCC-D2E5-46AD-B07F-B87729C9F4B7}"/>
              </a:ext>
            </a:extLst>
          </p:cNvPr>
          <p:cNvGrpSpPr/>
          <p:nvPr/>
        </p:nvGrpSpPr>
        <p:grpSpPr>
          <a:xfrm>
            <a:off x="3432346" y="5349875"/>
            <a:ext cx="5338715" cy="1080000"/>
            <a:chOff x="2401832" y="5349875"/>
            <a:chExt cx="5338715" cy="1080000"/>
          </a:xfrm>
        </p:grpSpPr>
        <p:pic>
          <p:nvPicPr>
            <p:cNvPr id="10" name="Picture 9" descr="A close up of a sign&#10;&#10;Description generated with high confidence">
              <a:extLst>
                <a:ext uri="{FF2B5EF4-FFF2-40B4-BE49-F238E27FC236}">
                  <a16:creationId xmlns:a16="http://schemas.microsoft.com/office/drawing/2014/main" id="{3F1733C5-6AB4-40DC-9327-2332AA143B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832" y="5349875"/>
              <a:ext cx="946715" cy="1080000"/>
            </a:xfrm>
            <a:prstGeom prst="rect">
              <a:avLst/>
            </a:prstGeom>
          </p:spPr>
        </p:pic>
        <p:sp>
          <p:nvSpPr>
            <p:cNvPr id="11" name="TextBox 10">
              <a:extLst>
                <a:ext uri="{FF2B5EF4-FFF2-40B4-BE49-F238E27FC236}">
                  <a16:creationId xmlns:a16="http://schemas.microsoft.com/office/drawing/2014/main" id="{D3BB7E39-D99B-4E75-A2D9-F7767A3EF851}"/>
                </a:ext>
              </a:extLst>
            </p:cNvPr>
            <p:cNvSpPr txBox="1"/>
            <p:nvPr/>
          </p:nvSpPr>
          <p:spPr>
            <a:xfrm>
              <a:off x="3348547" y="5607471"/>
              <a:ext cx="4392000" cy="584775"/>
            </a:xfrm>
            <a:prstGeom prst="rect">
              <a:avLst/>
            </a:prstGeom>
            <a:noFill/>
          </p:spPr>
          <p:txBody>
            <a:bodyPr wrap="square" rtlCol="0" anchor="ctr" anchorCtr="0">
              <a:spAutoFit/>
            </a:bodyPr>
            <a:lstStyle/>
            <a:p>
              <a:r>
                <a:rPr lang="en-GB" sz="3200" cap="small" dirty="0">
                  <a:solidFill>
                    <a:srgbClr val="1A186C"/>
                  </a:solidFill>
                  <a:latin typeface="Gill Sans MT" panose="020B0502020104020203" pitchFamily="34" charset="0"/>
                </a:rPr>
                <a:t>The John Fisher School</a:t>
              </a:r>
            </a:p>
          </p:txBody>
        </p:sp>
      </p:grpSp>
    </p:spTree>
    <p:extLst>
      <p:ext uri="{BB962C8B-B14F-4D97-AF65-F5344CB8AC3E}">
        <p14:creationId xmlns:p14="http://schemas.microsoft.com/office/powerpoint/2010/main" val="349457720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65B3E7-6A5A-4AA9-A610-C90BE5020340}"/>
              </a:ext>
            </a:extLst>
          </p:cNvPr>
          <p:cNvSpPr>
            <a:spLocks noGrp="1"/>
          </p:cNvSpPr>
          <p:nvPr>
            <p:ph idx="1"/>
          </p:nvPr>
        </p:nvSpPr>
        <p:spPr/>
        <p:txBody>
          <a:bodyPr>
            <a:normAutofit/>
          </a:bodyPr>
          <a:lstStyle/>
          <a:p>
            <a:r>
              <a:rPr lang="en-GB" sz="3600" dirty="0"/>
              <a:t>Interim monitoring: End of Autumn Term</a:t>
            </a:r>
          </a:p>
          <a:p>
            <a:r>
              <a:rPr lang="en-GB" sz="3600" dirty="0"/>
              <a:t>Interim monitoring: End of Spring Term</a:t>
            </a:r>
          </a:p>
          <a:p>
            <a:r>
              <a:rPr lang="en-GB" sz="3600" dirty="0"/>
              <a:t>Parent/Teacher Evening: 23</a:t>
            </a:r>
            <a:r>
              <a:rPr lang="en-GB" sz="3600" baseline="30000" dirty="0"/>
              <a:t>rd</a:t>
            </a:r>
            <a:r>
              <a:rPr lang="en-GB" sz="3600" dirty="0"/>
              <a:t> April 2026</a:t>
            </a:r>
          </a:p>
          <a:p>
            <a:r>
              <a:rPr lang="en-GB" sz="3600" dirty="0"/>
              <a:t>Interim Monitoring: End of Summer Term  </a:t>
            </a:r>
          </a:p>
        </p:txBody>
      </p:sp>
      <p:sp>
        <p:nvSpPr>
          <p:cNvPr id="3" name="Title 2">
            <a:extLst>
              <a:ext uri="{FF2B5EF4-FFF2-40B4-BE49-F238E27FC236}">
                <a16:creationId xmlns:a16="http://schemas.microsoft.com/office/drawing/2014/main" id="{0173BD35-B54D-44C4-8BE9-F73EBB6C04EA}"/>
              </a:ext>
            </a:extLst>
          </p:cNvPr>
          <p:cNvSpPr>
            <a:spLocks noGrp="1"/>
          </p:cNvSpPr>
          <p:nvPr>
            <p:ph type="title"/>
          </p:nvPr>
        </p:nvSpPr>
        <p:spPr/>
        <p:txBody>
          <a:bodyPr/>
          <a:lstStyle/>
          <a:p>
            <a:r>
              <a:rPr lang="en-GB" dirty="0"/>
              <a:t>Key Dates for Year 8</a:t>
            </a:r>
          </a:p>
        </p:txBody>
      </p:sp>
    </p:spTree>
    <p:extLst>
      <p:ext uri="{BB962C8B-B14F-4D97-AF65-F5344CB8AC3E}">
        <p14:creationId xmlns:p14="http://schemas.microsoft.com/office/powerpoint/2010/main" val="3118374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A6C7E4-C1CB-469B-ACA4-DAC475F025C6}"/>
              </a:ext>
            </a:extLst>
          </p:cNvPr>
          <p:cNvSpPr>
            <a:spLocks noGrp="1"/>
          </p:cNvSpPr>
          <p:nvPr>
            <p:ph idx="1"/>
          </p:nvPr>
        </p:nvSpPr>
        <p:spPr/>
        <p:txBody>
          <a:bodyPr/>
          <a:lstStyle/>
          <a:p>
            <a:pPr marL="0" indent="0">
              <a:buNone/>
            </a:pPr>
            <a:r>
              <a:rPr lang="en-GB" dirty="0"/>
              <a:t>Your son will sit assessments in all his subjects. </a:t>
            </a:r>
          </a:p>
          <a:p>
            <a:pPr marL="0" indent="0">
              <a:buNone/>
            </a:pPr>
            <a:r>
              <a:rPr lang="en-GB" dirty="0"/>
              <a:t>In English, Maths, Science, History, Geography, RE and ICT there is a streamed set. The way this is calculated is as follows:</a:t>
            </a:r>
          </a:p>
          <a:p>
            <a:pPr marL="0" indent="0">
              <a:buNone/>
            </a:pPr>
            <a:r>
              <a:rPr lang="en-GB" dirty="0"/>
              <a:t>All the assessments in the above subjects are taken and the lowest score is removed. </a:t>
            </a:r>
          </a:p>
          <a:p>
            <a:pPr marL="0" indent="0">
              <a:buNone/>
            </a:pPr>
            <a:r>
              <a:rPr lang="en-GB" dirty="0"/>
              <a:t>An average of that score is then calculated.</a:t>
            </a:r>
          </a:p>
          <a:p>
            <a:pPr marL="0" indent="0">
              <a:buNone/>
            </a:pPr>
            <a:r>
              <a:rPr lang="en-GB" dirty="0"/>
              <a:t>The score is then ranked (1-90 as there are two sides to the year X and Y)</a:t>
            </a:r>
          </a:p>
          <a:p>
            <a:pPr marL="0" indent="0">
              <a:buNone/>
            </a:pPr>
            <a:r>
              <a:rPr lang="en-GB" dirty="0"/>
              <a:t>The top 30 scoring students are in the streamed sets and the others are distributed between the remaining 2 sets. There are no ‘bottom’ sets.</a:t>
            </a:r>
          </a:p>
        </p:txBody>
      </p:sp>
      <p:sp>
        <p:nvSpPr>
          <p:cNvPr id="3" name="Title 2">
            <a:extLst>
              <a:ext uri="{FF2B5EF4-FFF2-40B4-BE49-F238E27FC236}">
                <a16:creationId xmlns:a16="http://schemas.microsoft.com/office/drawing/2014/main" id="{DFAF1400-9A08-4DF5-8351-B36B49393E24}"/>
              </a:ext>
            </a:extLst>
          </p:cNvPr>
          <p:cNvSpPr>
            <a:spLocks noGrp="1"/>
          </p:cNvSpPr>
          <p:nvPr>
            <p:ph type="title"/>
          </p:nvPr>
        </p:nvSpPr>
        <p:spPr/>
        <p:txBody>
          <a:bodyPr/>
          <a:lstStyle/>
          <a:p>
            <a:r>
              <a:rPr lang="en-GB" dirty="0"/>
              <a:t>Streaming</a:t>
            </a:r>
          </a:p>
        </p:txBody>
      </p:sp>
    </p:spTree>
    <p:extLst>
      <p:ext uri="{BB962C8B-B14F-4D97-AF65-F5344CB8AC3E}">
        <p14:creationId xmlns:p14="http://schemas.microsoft.com/office/powerpoint/2010/main" val="3086496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11AF7F-A540-437F-98DB-A10816A18B40}"/>
              </a:ext>
            </a:extLst>
          </p:cNvPr>
          <p:cNvSpPr>
            <a:spLocks noGrp="1"/>
          </p:cNvSpPr>
          <p:nvPr>
            <p:ph type="title"/>
          </p:nvPr>
        </p:nvSpPr>
        <p:spPr/>
        <p:txBody>
          <a:bodyPr/>
          <a:lstStyle/>
          <a:p>
            <a:r>
              <a:rPr lang="en-GB" dirty="0"/>
              <a:t>Uniform</a:t>
            </a:r>
          </a:p>
        </p:txBody>
      </p:sp>
      <p:pic>
        <p:nvPicPr>
          <p:cNvPr id="4" name="Picture 3">
            <a:extLst>
              <a:ext uri="{FF2B5EF4-FFF2-40B4-BE49-F238E27FC236}">
                <a16:creationId xmlns:a16="http://schemas.microsoft.com/office/drawing/2014/main" id="{751DE561-E2AA-4CD8-9E56-3E0F2549DAA7}"/>
              </a:ext>
            </a:extLst>
          </p:cNvPr>
          <p:cNvPicPr>
            <a:picLocks noChangeAspect="1"/>
          </p:cNvPicPr>
          <p:nvPr/>
        </p:nvPicPr>
        <p:blipFill>
          <a:blip r:embed="rId2"/>
          <a:stretch>
            <a:fillRect/>
          </a:stretch>
        </p:blipFill>
        <p:spPr>
          <a:xfrm>
            <a:off x="0" y="720001"/>
            <a:ext cx="12192000" cy="6119658"/>
          </a:xfrm>
          <a:prstGeom prst="rect">
            <a:avLst/>
          </a:prstGeom>
        </p:spPr>
      </p:pic>
    </p:spTree>
    <p:extLst>
      <p:ext uri="{BB962C8B-B14F-4D97-AF65-F5344CB8AC3E}">
        <p14:creationId xmlns:p14="http://schemas.microsoft.com/office/powerpoint/2010/main" val="1639342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936169-E451-47EC-B2D9-76417318EEAA}"/>
              </a:ext>
            </a:extLst>
          </p:cNvPr>
          <p:cNvSpPr>
            <a:spLocks noGrp="1"/>
          </p:cNvSpPr>
          <p:nvPr>
            <p:ph idx="1"/>
          </p:nvPr>
        </p:nvSpPr>
        <p:spPr/>
        <p:txBody>
          <a:bodyPr/>
          <a:lstStyle/>
          <a:p>
            <a:r>
              <a:rPr lang="en-GB" dirty="0"/>
              <a:t>The law entitles </a:t>
            </a:r>
            <a:r>
              <a:rPr lang="en-GB" dirty="0">
                <a:highlight>
                  <a:srgbClr val="00FF00"/>
                </a:highlight>
              </a:rPr>
              <a:t>every child of compulsory age to an efficient, full-time education </a:t>
            </a:r>
            <a:r>
              <a:rPr lang="en-GB" dirty="0"/>
              <a:t>suitable to their age, aptitude, and any special educational need they may have. It is the </a:t>
            </a:r>
            <a:r>
              <a:rPr lang="en-GB" dirty="0">
                <a:highlight>
                  <a:srgbClr val="00FF00"/>
                </a:highlight>
              </a:rPr>
              <a:t>legal responsibility of every parent/carer </a:t>
            </a:r>
            <a:r>
              <a:rPr lang="en-GB" dirty="0"/>
              <a:t>to make sure their child receives that education by attendance at a school.</a:t>
            </a:r>
          </a:p>
          <a:p>
            <a:r>
              <a:rPr lang="en-GB" dirty="0"/>
              <a:t>Parents/carers have an </a:t>
            </a:r>
            <a:r>
              <a:rPr lang="en-GB" dirty="0">
                <a:highlight>
                  <a:srgbClr val="00FF00"/>
                </a:highlight>
              </a:rPr>
              <a:t>additional legal duty to ensure their child attends school regularly</a:t>
            </a:r>
            <a:r>
              <a:rPr lang="en-GB" dirty="0"/>
              <a:t>.  This mean </a:t>
            </a:r>
            <a:r>
              <a:rPr lang="en-GB" dirty="0">
                <a:highlight>
                  <a:srgbClr val="00FF00"/>
                </a:highlight>
              </a:rPr>
              <a:t>their child must attend every day </a:t>
            </a:r>
            <a:r>
              <a:rPr lang="en-GB" dirty="0"/>
              <a:t>that the school is open, except in a small number of allowable circumstances such as being too ill to attend. </a:t>
            </a:r>
          </a:p>
        </p:txBody>
      </p:sp>
      <p:sp>
        <p:nvSpPr>
          <p:cNvPr id="3" name="Title 2">
            <a:extLst>
              <a:ext uri="{FF2B5EF4-FFF2-40B4-BE49-F238E27FC236}">
                <a16:creationId xmlns:a16="http://schemas.microsoft.com/office/drawing/2014/main" id="{8239C14D-3DE2-4BF1-9C3A-2326F01996E3}"/>
              </a:ext>
            </a:extLst>
          </p:cNvPr>
          <p:cNvSpPr>
            <a:spLocks noGrp="1"/>
          </p:cNvSpPr>
          <p:nvPr>
            <p:ph type="title"/>
          </p:nvPr>
        </p:nvSpPr>
        <p:spPr/>
        <p:txBody>
          <a:bodyPr/>
          <a:lstStyle/>
          <a:p>
            <a:r>
              <a:rPr lang="en-GB" dirty="0"/>
              <a:t>School Attendance – The law</a:t>
            </a:r>
          </a:p>
        </p:txBody>
      </p:sp>
    </p:spTree>
    <p:extLst>
      <p:ext uri="{BB962C8B-B14F-4D97-AF65-F5344CB8AC3E}">
        <p14:creationId xmlns:p14="http://schemas.microsoft.com/office/powerpoint/2010/main" val="1660909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3779F1-609B-46A5-B930-5110C4C31B08}"/>
              </a:ext>
            </a:extLst>
          </p:cNvPr>
          <p:cNvSpPr>
            <a:spLocks noGrp="1"/>
          </p:cNvSpPr>
          <p:nvPr>
            <p:ph type="title"/>
          </p:nvPr>
        </p:nvSpPr>
        <p:spPr/>
        <p:txBody>
          <a:bodyPr/>
          <a:lstStyle/>
          <a:p>
            <a:r>
              <a:rPr lang="en-GB" dirty="0"/>
              <a:t>Impact of absences</a:t>
            </a:r>
          </a:p>
        </p:txBody>
      </p:sp>
      <p:pic>
        <p:nvPicPr>
          <p:cNvPr id="6" name="Picture 5">
            <a:extLst>
              <a:ext uri="{FF2B5EF4-FFF2-40B4-BE49-F238E27FC236}">
                <a16:creationId xmlns:a16="http://schemas.microsoft.com/office/drawing/2014/main" id="{2347E0AD-A5CE-4BDB-A156-45666FB5CF6E}"/>
              </a:ext>
            </a:extLst>
          </p:cNvPr>
          <p:cNvPicPr>
            <a:picLocks noChangeAspect="1"/>
          </p:cNvPicPr>
          <p:nvPr/>
        </p:nvPicPr>
        <p:blipFill>
          <a:blip r:embed="rId2"/>
          <a:stretch>
            <a:fillRect/>
          </a:stretch>
        </p:blipFill>
        <p:spPr>
          <a:xfrm>
            <a:off x="270481" y="950981"/>
            <a:ext cx="4951224" cy="5742844"/>
          </a:xfrm>
          <a:prstGeom prst="rect">
            <a:avLst/>
          </a:prstGeom>
        </p:spPr>
      </p:pic>
      <p:pic>
        <p:nvPicPr>
          <p:cNvPr id="7" name="Picture 6">
            <a:extLst>
              <a:ext uri="{FF2B5EF4-FFF2-40B4-BE49-F238E27FC236}">
                <a16:creationId xmlns:a16="http://schemas.microsoft.com/office/drawing/2014/main" id="{6BCAF93F-902E-47F0-A4B8-2E01FCD1D4F0}"/>
              </a:ext>
            </a:extLst>
          </p:cNvPr>
          <p:cNvPicPr>
            <a:picLocks noChangeAspect="1"/>
          </p:cNvPicPr>
          <p:nvPr/>
        </p:nvPicPr>
        <p:blipFill>
          <a:blip r:embed="rId3"/>
          <a:stretch>
            <a:fillRect/>
          </a:stretch>
        </p:blipFill>
        <p:spPr>
          <a:xfrm>
            <a:off x="5357878" y="950981"/>
            <a:ext cx="6563641" cy="5742844"/>
          </a:xfrm>
          <a:prstGeom prst="rect">
            <a:avLst/>
          </a:prstGeom>
        </p:spPr>
      </p:pic>
    </p:spTree>
    <p:extLst>
      <p:ext uri="{BB962C8B-B14F-4D97-AF65-F5344CB8AC3E}">
        <p14:creationId xmlns:p14="http://schemas.microsoft.com/office/powerpoint/2010/main" val="736165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DE4B19-576B-41BA-8197-C1B75240E519}"/>
              </a:ext>
            </a:extLst>
          </p:cNvPr>
          <p:cNvSpPr>
            <a:spLocks noGrp="1"/>
          </p:cNvSpPr>
          <p:nvPr>
            <p:ph idx="1"/>
          </p:nvPr>
        </p:nvSpPr>
        <p:spPr/>
        <p:txBody>
          <a:bodyPr/>
          <a:lstStyle/>
          <a:p>
            <a:pPr marL="0" indent="0">
              <a:buNone/>
            </a:pPr>
            <a:r>
              <a:rPr lang="en-GB" dirty="0"/>
              <a:t>Same day detentions:</a:t>
            </a:r>
          </a:p>
          <a:p>
            <a:pPr marL="0" indent="0">
              <a:buNone/>
            </a:pPr>
            <a:r>
              <a:rPr lang="en-GB" dirty="0"/>
              <a:t>2 demerits- 20 minutes</a:t>
            </a:r>
          </a:p>
          <a:p>
            <a:pPr marL="0" indent="0">
              <a:buNone/>
            </a:pPr>
            <a:r>
              <a:rPr lang="en-GB" dirty="0"/>
              <a:t>3 demerits- 40 minutes</a:t>
            </a:r>
          </a:p>
          <a:p>
            <a:pPr marL="0" indent="0">
              <a:buNone/>
            </a:pPr>
            <a:r>
              <a:rPr lang="en-GB" dirty="0"/>
              <a:t>4 demerits or a subject removal – 60 minutes (missed 60 minutes will be escalated to BSR)</a:t>
            </a:r>
          </a:p>
          <a:p>
            <a:pPr marL="0" indent="0">
              <a:buNone/>
            </a:pPr>
            <a:r>
              <a:rPr lang="en-GB" dirty="0"/>
              <a:t>On-call removals – BSR (3 hours minimum)</a:t>
            </a:r>
          </a:p>
          <a:p>
            <a:pPr marL="0" indent="0">
              <a:buNone/>
            </a:pPr>
            <a:r>
              <a:rPr lang="en-GB" dirty="0"/>
              <a:t>Late to lessons will also be added up and time served at the end of the detention.</a:t>
            </a:r>
          </a:p>
          <a:p>
            <a:pPr marL="0" indent="0">
              <a:buNone/>
            </a:pPr>
            <a:r>
              <a:rPr lang="en-GB" dirty="0"/>
              <a:t>Late to school detentions and Saturday detentions will resume soon.</a:t>
            </a:r>
          </a:p>
          <a:p>
            <a:pPr marL="0" indent="0">
              <a:buNone/>
            </a:pPr>
            <a:endParaRPr lang="en-GB" dirty="0"/>
          </a:p>
        </p:txBody>
      </p:sp>
      <p:sp>
        <p:nvSpPr>
          <p:cNvPr id="3" name="Title 2">
            <a:extLst>
              <a:ext uri="{FF2B5EF4-FFF2-40B4-BE49-F238E27FC236}">
                <a16:creationId xmlns:a16="http://schemas.microsoft.com/office/drawing/2014/main" id="{A8175650-4BBC-44FE-852D-A49D2D531656}"/>
              </a:ext>
            </a:extLst>
          </p:cNvPr>
          <p:cNvSpPr>
            <a:spLocks noGrp="1"/>
          </p:cNvSpPr>
          <p:nvPr>
            <p:ph type="title"/>
          </p:nvPr>
        </p:nvSpPr>
        <p:spPr/>
        <p:txBody>
          <a:bodyPr/>
          <a:lstStyle/>
          <a:p>
            <a:r>
              <a:rPr lang="en-GB" dirty="0"/>
              <a:t>Behaviour Focus</a:t>
            </a:r>
          </a:p>
        </p:txBody>
      </p:sp>
    </p:spTree>
    <p:extLst>
      <p:ext uri="{BB962C8B-B14F-4D97-AF65-F5344CB8AC3E}">
        <p14:creationId xmlns:p14="http://schemas.microsoft.com/office/powerpoint/2010/main" val="4117821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1C942F-4C73-4292-A522-B2CC20140C6C}"/>
              </a:ext>
            </a:extLst>
          </p:cNvPr>
          <p:cNvSpPr>
            <a:spLocks noGrp="1"/>
          </p:cNvSpPr>
          <p:nvPr>
            <p:ph idx="1"/>
          </p:nvPr>
        </p:nvSpPr>
        <p:spPr/>
        <p:txBody>
          <a:bodyPr/>
          <a:lstStyle/>
          <a:p>
            <a:pPr marL="0" indent="0">
              <a:buNone/>
            </a:pPr>
            <a:r>
              <a:rPr lang="en-GB" dirty="0"/>
              <a:t>• By now you should have been sent the log in details for </a:t>
            </a:r>
            <a:r>
              <a:rPr lang="en-GB" dirty="0" err="1"/>
              <a:t>Bromcom</a:t>
            </a:r>
            <a:r>
              <a:rPr lang="en-GB" dirty="0"/>
              <a:t>. Please download and log</a:t>
            </a:r>
          </a:p>
          <a:p>
            <a:pPr marL="0" indent="0">
              <a:buNone/>
            </a:pPr>
            <a:r>
              <a:rPr lang="en-GB" dirty="0"/>
              <a:t>in as soon as possible as this is where you can find all behaviour details. </a:t>
            </a:r>
            <a:r>
              <a:rPr lang="en-GB" dirty="0" err="1"/>
              <a:t>Edulink</a:t>
            </a:r>
            <a:r>
              <a:rPr lang="en-GB" dirty="0"/>
              <a:t> doesn’t</a:t>
            </a:r>
          </a:p>
          <a:p>
            <a:pPr marL="0" indent="0">
              <a:buNone/>
            </a:pPr>
            <a:r>
              <a:rPr lang="en-GB" dirty="0"/>
              <a:t>work for us anymore.</a:t>
            </a:r>
          </a:p>
          <a:p>
            <a:pPr marL="0" indent="0">
              <a:buNone/>
            </a:pPr>
            <a:r>
              <a:rPr lang="en-GB" dirty="0"/>
              <a:t>• Students have been set up in ICT lessons – this will be continuing along with support from</a:t>
            </a:r>
          </a:p>
          <a:p>
            <a:pPr marL="0" indent="0">
              <a:buNone/>
            </a:pPr>
            <a:r>
              <a:rPr lang="en-GB" dirty="0"/>
              <a:t>IT</a:t>
            </a:r>
          </a:p>
          <a:p>
            <a:pPr marL="0" indent="0">
              <a:buNone/>
            </a:pPr>
            <a:r>
              <a:rPr lang="en-GB" dirty="0"/>
              <a:t>• Any questions please see us at the end</a:t>
            </a:r>
          </a:p>
        </p:txBody>
      </p:sp>
      <p:sp>
        <p:nvSpPr>
          <p:cNvPr id="3" name="Title 2">
            <a:extLst>
              <a:ext uri="{FF2B5EF4-FFF2-40B4-BE49-F238E27FC236}">
                <a16:creationId xmlns:a16="http://schemas.microsoft.com/office/drawing/2014/main" id="{3F9D12AB-C92B-42FA-8BA7-3B36A7F99CCF}"/>
              </a:ext>
            </a:extLst>
          </p:cNvPr>
          <p:cNvSpPr>
            <a:spLocks noGrp="1"/>
          </p:cNvSpPr>
          <p:nvPr>
            <p:ph type="title"/>
          </p:nvPr>
        </p:nvSpPr>
        <p:spPr/>
        <p:txBody>
          <a:bodyPr/>
          <a:lstStyle/>
          <a:p>
            <a:r>
              <a:rPr lang="en-GB" dirty="0" err="1"/>
              <a:t>Bromcom</a:t>
            </a:r>
            <a:endParaRPr lang="en-GB" dirty="0"/>
          </a:p>
        </p:txBody>
      </p:sp>
    </p:spTree>
    <p:extLst>
      <p:ext uri="{BB962C8B-B14F-4D97-AF65-F5344CB8AC3E}">
        <p14:creationId xmlns:p14="http://schemas.microsoft.com/office/powerpoint/2010/main" val="1228835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C1C7B4A-93FD-42B5-B7CC-42A1FFCD2C71}"/>
              </a:ext>
            </a:extLst>
          </p:cNvPr>
          <p:cNvGraphicFramePr>
            <a:graphicFrameLocks noGrp="1"/>
          </p:cNvGraphicFramePr>
          <p:nvPr>
            <p:ph idx="1"/>
            <p:extLst>
              <p:ext uri="{D42A27DB-BD31-4B8C-83A1-F6EECF244321}">
                <p14:modId xmlns:p14="http://schemas.microsoft.com/office/powerpoint/2010/main" val="390807155"/>
              </p:ext>
            </p:extLst>
          </p:nvPr>
        </p:nvGraphicFramePr>
        <p:xfrm>
          <a:off x="73025" y="871538"/>
          <a:ext cx="12041188" cy="5986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21264066-435C-4399-AE13-5502CBF29DEB}"/>
              </a:ext>
            </a:extLst>
          </p:cNvPr>
          <p:cNvSpPr>
            <a:spLocks noGrp="1"/>
          </p:cNvSpPr>
          <p:nvPr>
            <p:ph type="title"/>
          </p:nvPr>
        </p:nvSpPr>
        <p:spPr/>
        <p:txBody>
          <a:bodyPr/>
          <a:lstStyle/>
          <a:p>
            <a:r>
              <a:rPr lang="en-GB" dirty="0"/>
              <a:t>Home school partnership</a:t>
            </a:r>
          </a:p>
        </p:txBody>
      </p:sp>
      <p:sp>
        <p:nvSpPr>
          <p:cNvPr id="5" name="TextBox 4">
            <a:extLst>
              <a:ext uri="{FF2B5EF4-FFF2-40B4-BE49-F238E27FC236}">
                <a16:creationId xmlns:a16="http://schemas.microsoft.com/office/drawing/2014/main" id="{78A3ACE3-2DB0-426E-965F-D4C9B96F1BD9}"/>
              </a:ext>
            </a:extLst>
          </p:cNvPr>
          <p:cNvSpPr txBox="1"/>
          <p:nvPr/>
        </p:nvSpPr>
        <p:spPr>
          <a:xfrm>
            <a:off x="263471" y="1208868"/>
            <a:ext cx="3998563" cy="954107"/>
          </a:xfrm>
          <a:prstGeom prst="rect">
            <a:avLst/>
          </a:prstGeom>
          <a:noFill/>
        </p:spPr>
        <p:txBody>
          <a:bodyPr wrap="square" rtlCol="0">
            <a:spAutoFit/>
          </a:bodyPr>
          <a:lstStyle/>
          <a:p>
            <a:r>
              <a:rPr lang="en-GB" sz="2800" dirty="0">
                <a:solidFill>
                  <a:srgbClr val="1B176C"/>
                </a:solidFill>
                <a:latin typeface="Gill Sans MT" panose="020B0502020104020203" pitchFamily="34" charset="0"/>
              </a:rPr>
              <a:t>When we work together your son will benefit.</a:t>
            </a:r>
          </a:p>
        </p:txBody>
      </p:sp>
      <p:sp>
        <p:nvSpPr>
          <p:cNvPr id="6" name="TextBox 5">
            <a:extLst>
              <a:ext uri="{FF2B5EF4-FFF2-40B4-BE49-F238E27FC236}">
                <a16:creationId xmlns:a16="http://schemas.microsoft.com/office/drawing/2014/main" id="{EF55BFE3-CD6F-4442-A26A-0F53D2D547CE}"/>
              </a:ext>
            </a:extLst>
          </p:cNvPr>
          <p:cNvSpPr txBox="1"/>
          <p:nvPr/>
        </p:nvSpPr>
        <p:spPr>
          <a:xfrm>
            <a:off x="6927742" y="1208868"/>
            <a:ext cx="5000787" cy="954107"/>
          </a:xfrm>
          <a:prstGeom prst="rect">
            <a:avLst/>
          </a:prstGeom>
          <a:noFill/>
        </p:spPr>
        <p:txBody>
          <a:bodyPr wrap="square" rtlCol="0">
            <a:spAutoFit/>
          </a:bodyPr>
          <a:lstStyle/>
          <a:p>
            <a:r>
              <a:rPr lang="en-GB" sz="2800" dirty="0">
                <a:solidFill>
                  <a:srgbClr val="1B176C"/>
                </a:solidFill>
              </a:rPr>
              <a:t>We are not beyond reproach but please challenge appropriately.</a:t>
            </a:r>
          </a:p>
        </p:txBody>
      </p:sp>
    </p:spTree>
    <p:extLst>
      <p:ext uri="{BB962C8B-B14F-4D97-AF65-F5344CB8AC3E}">
        <p14:creationId xmlns:p14="http://schemas.microsoft.com/office/powerpoint/2010/main" val="213574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CB3EAA-F82A-45F0-B9F2-2ADAF562B2EC}"/>
              </a:ext>
            </a:extLst>
          </p:cNvPr>
          <p:cNvSpPr txBox="1">
            <a:spLocks/>
          </p:cNvSpPr>
          <p:nvPr/>
        </p:nvSpPr>
        <p:spPr>
          <a:xfrm>
            <a:off x="0" y="0"/>
            <a:ext cx="12192000" cy="4821381"/>
          </a:xfrm>
          <a:prstGeom prst="rect">
            <a:avLst/>
          </a:prstGeom>
        </p:spPr>
        <p:txBody>
          <a:bodyPr anchor="ctr" anchorCtr="0">
            <a:normAutofit/>
          </a:bodyPr>
          <a:lstStyle>
            <a:lvl1pPr algn="ctr" defTabSz="914400" rtl="0" eaLnBrk="1" latinLnBrk="0" hangingPunct="1">
              <a:lnSpc>
                <a:spcPct val="150000"/>
              </a:lnSpc>
              <a:spcBef>
                <a:spcPct val="0"/>
              </a:spcBef>
              <a:buNone/>
              <a:defRPr sz="4000" b="1" kern="1200">
                <a:solidFill>
                  <a:schemeClr val="bg1"/>
                </a:solidFill>
                <a:latin typeface="Trajan Pro" panose="02020502050506020301" pitchFamily="18" charset="0"/>
                <a:ea typeface="+mj-ea"/>
                <a:cs typeface="+mj-cs"/>
              </a:defRPr>
            </a:lvl1pPr>
          </a:lstStyle>
          <a:p>
            <a:r>
              <a:rPr lang="en-GB" sz="4800" dirty="0"/>
              <a:t>Core </a:t>
            </a:r>
            <a:r>
              <a:rPr lang="en-GB" sz="4800"/>
              <a:t>Subject Presentations</a:t>
            </a:r>
            <a:endParaRPr lang="en-GB" sz="4800" dirty="0"/>
          </a:p>
        </p:txBody>
      </p:sp>
      <p:grpSp>
        <p:nvGrpSpPr>
          <p:cNvPr id="14" name="Group 13">
            <a:extLst>
              <a:ext uri="{FF2B5EF4-FFF2-40B4-BE49-F238E27FC236}">
                <a16:creationId xmlns:a16="http://schemas.microsoft.com/office/drawing/2014/main" id="{82156BCC-D2E5-46AD-B07F-B87729C9F4B7}"/>
              </a:ext>
            </a:extLst>
          </p:cNvPr>
          <p:cNvGrpSpPr/>
          <p:nvPr/>
        </p:nvGrpSpPr>
        <p:grpSpPr>
          <a:xfrm>
            <a:off x="3432346" y="5349875"/>
            <a:ext cx="5338715" cy="1080000"/>
            <a:chOff x="2401832" y="5349875"/>
            <a:chExt cx="5338715" cy="1080000"/>
          </a:xfrm>
        </p:grpSpPr>
        <p:pic>
          <p:nvPicPr>
            <p:cNvPr id="10" name="Picture 9" descr="A close up of a sign&#10;&#10;Description generated with high confidence">
              <a:extLst>
                <a:ext uri="{FF2B5EF4-FFF2-40B4-BE49-F238E27FC236}">
                  <a16:creationId xmlns:a16="http://schemas.microsoft.com/office/drawing/2014/main" id="{3F1733C5-6AB4-40DC-9327-2332AA143B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832" y="5349875"/>
              <a:ext cx="946715" cy="1080000"/>
            </a:xfrm>
            <a:prstGeom prst="rect">
              <a:avLst/>
            </a:prstGeom>
          </p:spPr>
        </p:pic>
        <p:sp>
          <p:nvSpPr>
            <p:cNvPr id="11" name="TextBox 10">
              <a:extLst>
                <a:ext uri="{FF2B5EF4-FFF2-40B4-BE49-F238E27FC236}">
                  <a16:creationId xmlns:a16="http://schemas.microsoft.com/office/drawing/2014/main" id="{D3BB7E39-D99B-4E75-A2D9-F7767A3EF851}"/>
                </a:ext>
              </a:extLst>
            </p:cNvPr>
            <p:cNvSpPr txBox="1"/>
            <p:nvPr/>
          </p:nvSpPr>
          <p:spPr>
            <a:xfrm>
              <a:off x="3348547" y="5607471"/>
              <a:ext cx="4392000" cy="584775"/>
            </a:xfrm>
            <a:prstGeom prst="rect">
              <a:avLst/>
            </a:prstGeom>
            <a:noFill/>
          </p:spPr>
          <p:txBody>
            <a:bodyPr wrap="square" rtlCol="0" anchor="ctr" anchorCtr="0">
              <a:spAutoFit/>
            </a:bodyPr>
            <a:lstStyle/>
            <a:p>
              <a:r>
                <a:rPr lang="en-GB" sz="3200" cap="small" dirty="0">
                  <a:solidFill>
                    <a:srgbClr val="1A186C"/>
                  </a:solidFill>
                  <a:latin typeface="Gill Sans MT" panose="020B0502020104020203" pitchFamily="34" charset="0"/>
                </a:rPr>
                <a:t>The John Fisher School</a:t>
              </a:r>
            </a:p>
          </p:txBody>
        </p:sp>
      </p:grpSp>
    </p:spTree>
    <p:extLst>
      <p:ext uri="{BB962C8B-B14F-4D97-AF65-F5344CB8AC3E}">
        <p14:creationId xmlns:p14="http://schemas.microsoft.com/office/powerpoint/2010/main" val="125823972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8E3F45-9CA0-4BDE-82F1-DA2F9A477CC8}"/>
              </a:ext>
            </a:extLst>
          </p:cNvPr>
          <p:cNvSpPr txBox="1"/>
          <p:nvPr/>
        </p:nvSpPr>
        <p:spPr>
          <a:xfrm>
            <a:off x="4262511" y="3429000"/>
            <a:ext cx="3981157" cy="1015663"/>
          </a:xfrm>
          <a:prstGeom prst="rect">
            <a:avLst/>
          </a:prstGeom>
          <a:noFill/>
        </p:spPr>
        <p:txBody>
          <a:bodyPr wrap="square" rtlCol="0">
            <a:spAutoFit/>
          </a:bodyPr>
          <a:lstStyle/>
          <a:p>
            <a:pPr algn="ctr"/>
            <a:r>
              <a:rPr lang="en-GB" sz="6000" dirty="0">
                <a:solidFill>
                  <a:schemeClr val="bg1"/>
                </a:solidFill>
              </a:rPr>
              <a:t>Science</a:t>
            </a:r>
            <a:r>
              <a:rPr lang="en-GB" dirty="0"/>
              <a:t> </a:t>
            </a:r>
          </a:p>
        </p:txBody>
      </p:sp>
    </p:spTree>
    <p:extLst>
      <p:ext uri="{BB962C8B-B14F-4D97-AF65-F5344CB8AC3E}">
        <p14:creationId xmlns:p14="http://schemas.microsoft.com/office/powerpoint/2010/main" val="31403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89C27-1745-4030-BC09-61973CADF390}"/>
              </a:ext>
            </a:extLst>
          </p:cNvPr>
          <p:cNvSpPr>
            <a:spLocks noGrp="1"/>
          </p:cNvSpPr>
          <p:nvPr>
            <p:ph idx="1"/>
          </p:nvPr>
        </p:nvSpPr>
        <p:spPr/>
        <p:txBody>
          <a:bodyPr/>
          <a:lstStyle/>
          <a:p>
            <a:pPr marL="0" indent="0">
              <a:buNone/>
            </a:pPr>
            <a:r>
              <a:rPr lang="en-GB" dirty="0"/>
              <a:t>Head of Year 8</a:t>
            </a:r>
          </a:p>
          <a:p>
            <a:pPr marL="0" indent="0">
              <a:buNone/>
            </a:pPr>
            <a:endParaRPr lang="en-GB" dirty="0"/>
          </a:p>
          <a:p>
            <a:pPr marL="0" indent="0">
              <a:buNone/>
            </a:pPr>
            <a:r>
              <a:rPr lang="en-GB" dirty="0"/>
              <a:t>Science </a:t>
            </a:r>
          </a:p>
          <a:p>
            <a:pPr marL="0" indent="0">
              <a:buNone/>
            </a:pPr>
            <a:endParaRPr lang="en-GB" dirty="0"/>
          </a:p>
          <a:p>
            <a:pPr marL="0" indent="0">
              <a:buNone/>
            </a:pPr>
            <a:r>
              <a:rPr lang="en-GB" dirty="0"/>
              <a:t>Maths</a:t>
            </a:r>
          </a:p>
          <a:p>
            <a:pPr marL="0" indent="0">
              <a:buNone/>
            </a:pPr>
            <a:endParaRPr lang="en-GB" dirty="0"/>
          </a:p>
          <a:p>
            <a:pPr marL="0" indent="0">
              <a:buNone/>
            </a:pPr>
            <a:r>
              <a:rPr lang="en-GB" dirty="0"/>
              <a:t>RE</a:t>
            </a:r>
          </a:p>
          <a:p>
            <a:pPr marL="0" indent="0">
              <a:buNone/>
            </a:pPr>
            <a:endParaRPr lang="en-GB" dirty="0"/>
          </a:p>
          <a:p>
            <a:pPr marL="0" indent="0">
              <a:buNone/>
            </a:pPr>
            <a:r>
              <a:rPr lang="en-GB" dirty="0"/>
              <a:t>English</a:t>
            </a:r>
          </a:p>
        </p:txBody>
      </p:sp>
      <p:sp>
        <p:nvSpPr>
          <p:cNvPr id="3" name="Title 2">
            <a:extLst>
              <a:ext uri="{FF2B5EF4-FFF2-40B4-BE49-F238E27FC236}">
                <a16:creationId xmlns:a16="http://schemas.microsoft.com/office/drawing/2014/main" id="{53649A52-F5FD-4373-BA77-74DC4DBD26DF}"/>
              </a:ext>
            </a:extLst>
          </p:cNvPr>
          <p:cNvSpPr>
            <a:spLocks noGrp="1"/>
          </p:cNvSpPr>
          <p:nvPr>
            <p:ph type="title"/>
          </p:nvPr>
        </p:nvSpPr>
        <p:spPr/>
        <p:txBody>
          <a:bodyPr/>
          <a:lstStyle/>
          <a:p>
            <a:r>
              <a:rPr lang="en-GB" dirty="0"/>
              <a:t>Who will you hear from?</a:t>
            </a:r>
          </a:p>
        </p:txBody>
      </p:sp>
    </p:spTree>
    <p:extLst>
      <p:ext uri="{BB962C8B-B14F-4D97-AF65-F5344CB8AC3E}">
        <p14:creationId xmlns:p14="http://schemas.microsoft.com/office/powerpoint/2010/main" val="175997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14" y="84798"/>
            <a:ext cx="11481848" cy="551306"/>
          </a:xfrm>
        </p:spPr>
        <p:txBody>
          <a:bodyPr>
            <a:normAutofit fontScale="90000"/>
          </a:bodyPr>
          <a:lstStyle/>
          <a:p>
            <a:r>
              <a:rPr lang="en-GB" dirty="0"/>
              <a:t>Teaching Staff: Fully staffed with Qualified Science Teachers</a:t>
            </a:r>
          </a:p>
        </p:txBody>
      </p:sp>
      <p:sp>
        <p:nvSpPr>
          <p:cNvPr id="3" name="Content Placeholder 2"/>
          <p:cNvSpPr>
            <a:spLocks noGrp="1"/>
          </p:cNvSpPr>
          <p:nvPr>
            <p:ph idx="1"/>
          </p:nvPr>
        </p:nvSpPr>
        <p:spPr>
          <a:xfrm>
            <a:off x="439947" y="1561382"/>
            <a:ext cx="3013495" cy="3193498"/>
          </a:xfrm>
          <a:solidFill>
            <a:srgbClr val="92D050"/>
          </a:solidFill>
        </p:spPr>
        <p:txBody>
          <a:bodyPr>
            <a:normAutofit/>
          </a:bodyPr>
          <a:lstStyle/>
          <a:p>
            <a:r>
              <a:rPr lang="en-GB" sz="2400" dirty="0"/>
              <a:t>Biology Specialists:</a:t>
            </a:r>
          </a:p>
          <a:p>
            <a:pPr lvl="1"/>
            <a:r>
              <a:rPr lang="en-GB" sz="2000" dirty="0"/>
              <a:t>Ms </a:t>
            </a:r>
            <a:r>
              <a:rPr lang="en-GB" sz="2000" dirty="0" err="1"/>
              <a:t>Mozammel</a:t>
            </a:r>
            <a:r>
              <a:rPr lang="en-GB" sz="2000" dirty="0"/>
              <a:t> (SL for Biology)</a:t>
            </a:r>
          </a:p>
          <a:p>
            <a:pPr lvl="1"/>
            <a:r>
              <a:rPr lang="en-GB" sz="2000" dirty="0"/>
              <a:t>Mr Bennett (Dept Head)</a:t>
            </a:r>
          </a:p>
          <a:p>
            <a:pPr lvl="1"/>
            <a:r>
              <a:rPr lang="en-GB" sz="2000" dirty="0"/>
              <a:t>Mrs Thaker</a:t>
            </a:r>
          </a:p>
          <a:p>
            <a:pPr lvl="1"/>
            <a:r>
              <a:rPr lang="en-GB" sz="2000" dirty="0"/>
              <a:t>Ms Bryant</a:t>
            </a:r>
          </a:p>
          <a:p>
            <a:pPr lvl="1"/>
            <a:endParaRPr lang="en-GB" sz="2000" dirty="0"/>
          </a:p>
          <a:p>
            <a:pPr lvl="1"/>
            <a:endParaRPr lang="en-GB" sz="2000" dirty="0"/>
          </a:p>
        </p:txBody>
      </p:sp>
      <p:sp>
        <p:nvSpPr>
          <p:cNvPr id="4" name="Content Placeholder 2"/>
          <p:cNvSpPr txBox="1">
            <a:spLocks/>
          </p:cNvSpPr>
          <p:nvPr/>
        </p:nvSpPr>
        <p:spPr>
          <a:xfrm>
            <a:off x="3749616" y="1595889"/>
            <a:ext cx="3393056" cy="3158991"/>
          </a:xfrm>
          <a:prstGeom prst="rect">
            <a:avLst/>
          </a:prstGeom>
          <a:solidFill>
            <a:srgbClr val="FFFF00"/>
          </a:solidFill>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GB" sz="2400" dirty="0"/>
              <a:t>Chemistry Specialists:</a:t>
            </a:r>
          </a:p>
          <a:p>
            <a:pPr lvl="1"/>
            <a:r>
              <a:rPr lang="en-GB" sz="2000" dirty="0"/>
              <a:t>Mrs Woolcock (SL for Science)</a:t>
            </a:r>
          </a:p>
          <a:p>
            <a:pPr lvl="1"/>
            <a:r>
              <a:rPr lang="en-GB" sz="2000" dirty="0"/>
              <a:t>Mr Hall (SL for Chemistry)</a:t>
            </a:r>
          </a:p>
          <a:p>
            <a:pPr lvl="1"/>
            <a:r>
              <a:rPr lang="en-GB" sz="2000" dirty="0"/>
              <a:t>Miss Green</a:t>
            </a:r>
          </a:p>
          <a:p>
            <a:pPr lvl="1"/>
            <a:r>
              <a:rPr lang="en-GB" sz="2000" dirty="0"/>
              <a:t>Ms Bryant</a:t>
            </a:r>
          </a:p>
          <a:p>
            <a:pPr lvl="1"/>
            <a:endParaRPr lang="en-GB" sz="2000" dirty="0"/>
          </a:p>
        </p:txBody>
      </p:sp>
      <p:sp>
        <p:nvSpPr>
          <p:cNvPr id="5" name="Content Placeholder 2"/>
          <p:cNvSpPr txBox="1">
            <a:spLocks/>
          </p:cNvSpPr>
          <p:nvPr/>
        </p:nvSpPr>
        <p:spPr>
          <a:xfrm>
            <a:off x="7438846" y="1595889"/>
            <a:ext cx="3393056" cy="2648309"/>
          </a:xfrm>
          <a:prstGeom prst="rect">
            <a:avLst/>
          </a:prstGeom>
          <a:solidFill>
            <a:schemeClr val="accent3">
              <a:lumMod val="40000"/>
              <a:lumOff val="6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GB" sz="2400" dirty="0"/>
              <a:t>Physics Specialists:</a:t>
            </a:r>
          </a:p>
          <a:p>
            <a:pPr lvl="1"/>
            <a:r>
              <a:rPr lang="en-GB" sz="2000" dirty="0"/>
              <a:t>Mr Harwood (SL for Physics)</a:t>
            </a:r>
          </a:p>
          <a:p>
            <a:pPr lvl="1"/>
            <a:r>
              <a:rPr lang="en-GB" sz="2000" dirty="0"/>
              <a:t>Dr </a:t>
            </a:r>
            <a:r>
              <a:rPr lang="en-GB" sz="2000" dirty="0" err="1"/>
              <a:t>Ekanayake</a:t>
            </a:r>
            <a:endParaRPr lang="en-GB" sz="2000" dirty="0"/>
          </a:p>
          <a:p>
            <a:pPr lvl="1"/>
            <a:r>
              <a:rPr lang="en-GB" sz="2000" dirty="0"/>
              <a:t>Ms Bryant</a:t>
            </a:r>
          </a:p>
          <a:p>
            <a:pPr lvl="1"/>
            <a:r>
              <a:rPr lang="en-GB" sz="2000" dirty="0"/>
              <a:t>Mr Hassan</a:t>
            </a:r>
          </a:p>
          <a:p>
            <a:pPr lvl="1"/>
            <a:endParaRPr lang="en-GB" sz="2000" dirty="0"/>
          </a:p>
          <a:p>
            <a:pPr lvl="1"/>
            <a:endParaRPr lang="en-GB" sz="2000" dirty="0"/>
          </a:p>
        </p:txBody>
      </p:sp>
    </p:spTree>
    <p:extLst>
      <p:ext uri="{BB962C8B-B14F-4D97-AF65-F5344CB8AC3E}">
        <p14:creationId xmlns:p14="http://schemas.microsoft.com/office/powerpoint/2010/main" val="119591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F823F3-FC52-46C1-8E2F-D8750C7F48A9}"/>
              </a:ext>
            </a:extLst>
          </p:cNvPr>
          <p:cNvSpPr>
            <a:spLocks noGrp="1"/>
          </p:cNvSpPr>
          <p:nvPr>
            <p:ph idx="1"/>
          </p:nvPr>
        </p:nvSpPr>
        <p:spPr/>
        <p:txBody>
          <a:bodyPr/>
          <a:lstStyle/>
          <a:p>
            <a:r>
              <a:rPr lang="en-GB" dirty="0"/>
              <a:t>Our KS3 Curriculum is support by the Collins KS3 Schemes of work</a:t>
            </a:r>
          </a:p>
          <a:p>
            <a:r>
              <a:rPr lang="en-GB" dirty="0"/>
              <a:t>There are supporting materials on the Year 8 Science Google Classroom</a:t>
            </a:r>
          </a:p>
        </p:txBody>
      </p:sp>
      <p:sp>
        <p:nvSpPr>
          <p:cNvPr id="3" name="Title 2">
            <a:extLst>
              <a:ext uri="{FF2B5EF4-FFF2-40B4-BE49-F238E27FC236}">
                <a16:creationId xmlns:a16="http://schemas.microsoft.com/office/drawing/2014/main" id="{9B258E46-C3F3-4696-8FC0-7B90C4CEB750}"/>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0B43373E-AAD0-47FA-8669-718635F13721}"/>
              </a:ext>
            </a:extLst>
          </p:cNvPr>
          <p:cNvPicPr>
            <a:picLocks noChangeAspect="1"/>
          </p:cNvPicPr>
          <p:nvPr/>
        </p:nvPicPr>
        <p:blipFill rotWithShape="1">
          <a:blip r:embed="rId2"/>
          <a:srcRect l="5413" t="19491" r="41933" b="45311"/>
          <a:stretch/>
        </p:blipFill>
        <p:spPr>
          <a:xfrm>
            <a:off x="267093" y="3823692"/>
            <a:ext cx="11263229" cy="2762054"/>
          </a:xfrm>
          <a:prstGeom prst="rect">
            <a:avLst/>
          </a:prstGeom>
        </p:spPr>
      </p:pic>
      <p:sp>
        <p:nvSpPr>
          <p:cNvPr id="5" name="Rectangle 4">
            <a:extLst>
              <a:ext uri="{FF2B5EF4-FFF2-40B4-BE49-F238E27FC236}">
                <a16:creationId xmlns:a16="http://schemas.microsoft.com/office/drawing/2014/main" id="{7C256554-4F40-4EA9-9E6A-6C5B9AB496BD}"/>
              </a:ext>
            </a:extLst>
          </p:cNvPr>
          <p:cNvSpPr/>
          <p:nvPr/>
        </p:nvSpPr>
        <p:spPr>
          <a:xfrm>
            <a:off x="2416256" y="3672837"/>
            <a:ext cx="1923068"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3A27878-0892-4DB8-A2E5-D04E25118A71}"/>
              </a:ext>
            </a:extLst>
          </p:cNvPr>
          <p:cNvSpPr/>
          <p:nvPr/>
        </p:nvSpPr>
        <p:spPr>
          <a:xfrm>
            <a:off x="6672965" y="3823692"/>
            <a:ext cx="1923068"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0E8D96E-91E9-42C9-A7AC-C68C8E4C90CD}"/>
              </a:ext>
            </a:extLst>
          </p:cNvPr>
          <p:cNvSpPr/>
          <p:nvPr/>
        </p:nvSpPr>
        <p:spPr>
          <a:xfrm>
            <a:off x="10613695" y="3672837"/>
            <a:ext cx="1388965"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2083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BB454A-4952-47F3-B594-AAE5D0E72688}"/>
              </a:ext>
            </a:extLst>
          </p:cNvPr>
          <p:cNvSpPr>
            <a:spLocks noGrp="1"/>
          </p:cNvSpPr>
          <p:nvPr>
            <p:ph idx="1"/>
          </p:nvPr>
        </p:nvSpPr>
        <p:spPr/>
        <p:txBody>
          <a:bodyPr/>
          <a:lstStyle/>
          <a:p>
            <a:r>
              <a:rPr lang="en-GB" dirty="0"/>
              <a:t>Class Code: 2qxn7nw</a:t>
            </a:r>
          </a:p>
          <a:p>
            <a:r>
              <a:rPr lang="en-GB" dirty="0"/>
              <a:t>An invite will be sent via an online platform</a:t>
            </a:r>
          </a:p>
          <a:p>
            <a:r>
              <a:rPr lang="en-GB" dirty="0"/>
              <a:t>Your son needs to join to access his home learning booklets</a:t>
            </a:r>
          </a:p>
          <a:p>
            <a:endParaRPr lang="en-GB" dirty="0"/>
          </a:p>
        </p:txBody>
      </p:sp>
      <p:sp>
        <p:nvSpPr>
          <p:cNvPr id="3" name="Title 2">
            <a:extLst>
              <a:ext uri="{FF2B5EF4-FFF2-40B4-BE49-F238E27FC236}">
                <a16:creationId xmlns:a16="http://schemas.microsoft.com/office/drawing/2014/main" id="{B1C13848-078C-44E1-AE9C-A602B10ABE9C}"/>
              </a:ext>
            </a:extLst>
          </p:cNvPr>
          <p:cNvSpPr>
            <a:spLocks noGrp="1"/>
          </p:cNvSpPr>
          <p:nvPr>
            <p:ph type="title"/>
          </p:nvPr>
        </p:nvSpPr>
        <p:spPr/>
        <p:txBody>
          <a:bodyPr/>
          <a:lstStyle/>
          <a:p>
            <a:r>
              <a:rPr lang="en-GB" dirty="0"/>
              <a:t>Google Classroom</a:t>
            </a:r>
          </a:p>
        </p:txBody>
      </p:sp>
      <p:pic>
        <p:nvPicPr>
          <p:cNvPr id="4" name="Picture 3">
            <a:extLst>
              <a:ext uri="{FF2B5EF4-FFF2-40B4-BE49-F238E27FC236}">
                <a16:creationId xmlns:a16="http://schemas.microsoft.com/office/drawing/2014/main" id="{E7EB986A-C0F1-4C74-A051-9EC1F08D6B48}"/>
              </a:ext>
            </a:extLst>
          </p:cNvPr>
          <p:cNvPicPr>
            <a:picLocks noChangeAspect="1"/>
          </p:cNvPicPr>
          <p:nvPr/>
        </p:nvPicPr>
        <p:blipFill rotWithShape="1">
          <a:blip r:embed="rId2"/>
          <a:srcRect l="1230" t="13980" r="1845" b="4854"/>
          <a:stretch/>
        </p:blipFill>
        <p:spPr>
          <a:xfrm>
            <a:off x="1153636" y="2589306"/>
            <a:ext cx="8939814" cy="4210988"/>
          </a:xfrm>
          <a:prstGeom prst="rect">
            <a:avLst/>
          </a:prstGeom>
        </p:spPr>
      </p:pic>
      <p:sp>
        <p:nvSpPr>
          <p:cNvPr id="5" name="Rectangle 4">
            <a:extLst>
              <a:ext uri="{FF2B5EF4-FFF2-40B4-BE49-F238E27FC236}">
                <a16:creationId xmlns:a16="http://schemas.microsoft.com/office/drawing/2014/main" id="{DFE8C55F-B132-4F93-AD37-E152AEE01C40}"/>
              </a:ext>
            </a:extLst>
          </p:cNvPr>
          <p:cNvSpPr/>
          <p:nvPr/>
        </p:nvSpPr>
        <p:spPr>
          <a:xfrm>
            <a:off x="1094911" y="4048217"/>
            <a:ext cx="1559511" cy="1154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7269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2BE1-689C-4D7E-8690-F26C3D49D51B}"/>
              </a:ext>
            </a:extLst>
          </p:cNvPr>
          <p:cNvSpPr>
            <a:spLocks noGrp="1"/>
          </p:cNvSpPr>
          <p:nvPr>
            <p:ph type="title"/>
          </p:nvPr>
        </p:nvSpPr>
        <p:spPr/>
        <p:txBody>
          <a:bodyPr/>
          <a:lstStyle/>
          <a:p>
            <a:r>
              <a:rPr lang="en-GB" dirty="0" err="1"/>
              <a:t>Educake</a:t>
            </a:r>
            <a:endParaRPr lang="en-GB" dirty="0"/>
          </a:p>
        </p:txBody>
      </p:sp>
      <p:sp>
        <p:nvSpPr>
          <p:cNvPr id="3" name="Content Placeholder 2">
            <a:extLst>
              <a:ext uri="{FF2B5EF4-FFF2-40B4-BE49-F238E27FC236}">
                <a16:creationId xmlns:a16="http://schemas.microsoft.com/office/drawing/2014/main" id="{8535D1EB-413B-48ED-BF06-9D677D9B01E3}"/>
              </a:ext>
            </a:extLst>
          </p:cNvPr>
          <p:cNvSpPr>
            <a:spLocks noGrp="1"/>
          </p:cNvSpPr>
          <p:nvPr>
            <p:ph idx="1"/>
          </p:nvPr>
        </p:nvSpPr>
        <p:spPr>
          <a:xfrm>
            <a:off x="72570" y="870856"/>
            <a:ext cx="3860238" cy="5987143"/>
          </a:xfrm>
        </p:spPr>
        <p:txBody>
          <a:bodyPr/>
          <a:lstStyle/>
          <a:p>
            <a:r>
              <a:rPr lang="en-GB" dirty="0"/>
              <a:t>Login details for Google Classroom and </a:t>
            </a:r>
            <a:r>
              <a:rPr lang="en-GB" dirty="0" err="1"/>
              <a:t>Educake</a:t>
            </a:r>
            <a:r>
              <a:rPr lang="en-GB" dirty="0"/>
              <a:t> can be found at the front of your son’s exercise book.</a:t>
            </a:r>
          </a:p>
          <a:p>
            <a:r>
              <a:rPr lang="en-GB" dirty="0"/>
              <a:t>Years 7-9 will have a lesson with a laptop to ensure they can login.</a:t>
            </a:r>
          </a:p>
          <a:p>
            <a:endParaRPr lang="en-GB" dirty="0"/>
          </a:p>
          <a:p>
            <a:endParaRPr lang="en-GB" dirty="0"/>
          </a:p>
        </p:txBody>
      </p:sp>
      <p:pic>
        <p:nvPicPr>
          <p:cNvPr id="5" name="Picture 4">
            <a:extLst>
              <a:ext uri="{FF2B5EF4-FFF2-40B4-BE49-F238E27FC236}">
                <a16:creationId xmlns:a16="http://schemas.microsoft.com/office/drawing/2014/main" id="{9F8FC31A-6E47-42CB-A2F5-FBFA991FE5C9}"/>
              </a:ext>
            </a:extLst>
          </p:cNvPr>
          <p:cNvPicPr>
            <a:picLocks noChangeAspect="1"/>
          </p:cNvPicPr>
          <p:nvPr/>
        </p:nvPicPr>
        <p:blipFill rotWithShape="1">
          <a:blip r:embed="rId2"/>
          <a:srcRect l="926" t="12611" r="-926" b="13541"/>
          <a:stretch/>
        </p:blipFill>
        <p:spPr>
          <a:xfrm>
            <a:off x="4169533" y="870856"/>
            <a:ext cx="7776864" cy="5742999"/>
          </a:xfrm>
          <a:prstGeom prst="rect">
            <a:avLst/>
          </a:prstGeom>
        </p:spPr>
      </p:pic>
      <p:pic>
        <p:nvPicPr>
          <p:cNvPr id="7" name="Picture 6">
            <a:extLst>
              <a:ext uri="{FF2B5EF4-FFF2-40B4-BE49-F238E27FC236}">
                <a16:creationId xmlns:a16="http://schemas.microsoft.com/office/drawing/2014/main" id="{2FB2696A-6E53-4BD8-8A60-8F3702279E62}"/>
              </a:ext>
            </a:extLst>
          </p:cNvPr>
          <p:cNvPicPr>
            <a:picLocks noChangeAspect="1"/>
          </p:cNvPicPr>
          <p:nvPr/>
        </p:nvPicPr>
        <p:blipFill rotWithShape="1">
          <a:blip r:embed="rId3"/>
          <a:srcRect l="20863" t="19201" r="28737" b="13601"/>
          <a:stretch/>
        </p:blipFill>
        <p:spPr>
          <a:xfrm>
            <a:off x="8387260" y="2252625"/>
            <a:ext cx="3096065" cy="2322049"/>
          </a:xfrm>
          <a:prstGeom prst="rect">
            <a:avLst/>
          </a:prstGeom>
        </p:spPr>
      </p:pic>
      <p:pic>
        <p:nvPicPr>
          <p:cNvPr id="4" name="Picture 3">
            <a:extLst>
              <a:ext uri="{FF2B5EF4-FFF2-40B4-BE49-F238E27FC236}">
                <a16:creationId xmlns:a16="http://schemas.microsoft.com/office/drawing/2014/main" id="{BF7E8008-0423-4BE2-903A-2FD60F15293D}"/>
              </a:ext>
            </a:extLst>
          </p:cNvPr>
          <p:cNvPicPr>
            <a:picLocks noChangeAspect="1"/>
          </p:cNvPicPr>
          <p:nvPr/>
        </p:nvPicPr>
        <p:blipFill rotWithShape="1">
          <a:blip r:embed="rId4"/>
          <a:srcRect l="22438" t="22000" r="23226" b="10801"/>
          <a:stretch/>
        </p:blipFill>
        <p:spPr>
          <a:xfrm rot="16200000">
            <a:off x="3711720" y="2014163"/>
            <a:ext cx="4968552" cy="3456384"/>
          </a:xfrm>
          <a:prstGeom prst="rect">
            <a:avLst/>
          </a:prstGeom>
        </p:spPr>
      </p:pic>
      <p:pic>
        <p:nvPicPr>
          <p:cNvPr id="8" name="Picture 7">
            <a:extLst>
              <a:ext uri="{FF2B5EF4-FFF2-40B4-BE49-F238E27FC236}">
                <a16:creationId xmlns:a16="http://schemas.microsoft.com/office/drawing/2014/main" id="{28D2CB22-B693-4529-B35E-3FB78965606B}"/>
              </a:ext>
            </a:extLst>
          </p:cNvPr>
          <p:cNvPicPr>
            <a:picLocks noChangeAspect="1"/>
          </p:cNvPicPr>
          <p:nvPr/>
        </p:nvPicPr>
        <p:blipFill rotWithShape="1">
          <a:blip r:embed="rId5"/>
          <a:srcRect l="46063" t="24801" r="27950" b="41600"/>
          <a:stretch/>
        </p:blipFill>
        <p:spPr>
          <a:xfrm rot="16200000">
            <a:off x="5826292" y="2247561"/>
            <a:ext cx="1051909" cy="765025"/>
          </a:xfrm>
          <a:prstGeom prst="rect">
            <a:avLst/>
          </a:prstGeom>
          <a:ln>
            <a:solidFill>
              <a:schemeClr val="tx1"/>
            </a:solidFill>
          </a:ln>
        </p:spPr>
      </p:pic>
    </p:spTree>
    <p:extLst>
      <p:ext uri="{BB962C8B-B14F-4D97-AF65-F5344CB8AC3E}">
        <p14:creationId xmlns:p14="http://schemas.microsoft.com/office/powerpoint/2010/main" val="2953402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FACFB7-EFD8-4827-923D-2257AD7A45CF}"/>
              </a:ext>
            </a:extLst>
          </p:cNvPr>
          <p:cNvSpPr>
            <a:spLocks noGrp="1"/>
          </p:cNvSpPr>
          <p:nvPr>
            <p:ph idx="1"/>
          </p:nvPr>
        </p:nvSpPr>
        <p:spPr>
          <a:xfrm>
            <a:off x="72571" y="870856"/>
            <a:ext cx="3679298" cy="5987143"/>
          </a:xfrm>
        </p:spPr>
        <p:txBody>
          <a:bodyPr/>
          <a:lstStyle/>
          <a:p>
            <a:r>
              <a:rPr lang="en-GB" dirty="0"/>
              <a:t>Each Topic has a Home Learning Booklet</a:t>
            </a:r>
          </a:p>
          <a:p>
            <a:r>
              <a:rPr lang="en-GB" dirty="0"/>
              <a:t>Your son will be set homework from this</a:t>
            </a:r>
          </a:p>
          <a:p>
            <a:r>
              <a:rPr lang="en-GB" dirty="0"/>
              <a:t>They also contain revision tips,  additional tasks to boost learning and understanding that can be self assessed.</a:t>
            </a:r>
          </a:p>
          <a:p>
            <a:pPr marL="0" indent="0">
              <a:buNone/>
            </a:pPr>
            <a:endParaRPr lang="en-GB" dirty="0"/>
          </a:p>
        </p:txBody>
      </p:sp>
      <p:sp>
        <p:nvSpPr>
          <p:cNvPr id="3" name="Title 2">
            <a:extLst>
              <a:ext uri="{FF2B5EF4-FFF2-40B4-BE49-F238E27FC236}">
                <a16:creationId xmlns:a16="http://schemas.microsoft.com/office/drawing/2014/main" id="{086FD5C0-F65C-4A15-B2A1-77E79E8B3861}"/>
              </a:ext>
            </a:extLst>
          </p:cNvPr>
          <p:cNvSpPr>
            <a:spLocks noGrp="1"/>
          </p:cNvSpPr>
          <p:nvPr>
            <p:ph type="title"/>
          </p:nvPr>
        </p:nvSpPr>
        <p:spPr/>
        <p:txBody>
          <a:bodyPr/>
          <a:lstStyle/>
          <a:p>
            <a:r>
              <a:rPr lang="en-GB" dirty="0"/>
              <a:t>Home learning Booklets</a:t>
            </a:r>
          </a:p>
        </p:txBody>
      </p:sp>
      <p:pic>
        <p:nvPicPr>
          <p:cNvPr id="4" name="Picture 3">
            <a:extLst>
              <a:ext uri="{FF2B5EF4-FFF2-40B4-BE49-F238E27FC236}">
                <a16:creationId xmlns:a16="http://schemas.microsoft.com/office/drawing/2014/main" id="{850166D7-2C56-4628-982C-0582865C8ACA}"/>
              </a:ext>
            </a:extLst>
          </p:cNvPr>
          <p:cNvPicPr>
            <a:picLocks noChangeAspect="1"/>
          </p:cNvPicPr>
          <p:nvPr/>
        </p:nvPicPr>
        <p:blipFill rotWithShape="1">
          <a:blip r:embed="rId2"/>
          <a:srcRect l="11211" t="17805" r="48815" b="6740"/>
          <a:stretch/>
        </p:blipFill>
        <p:spPr>
          <a:xfrm>
            <a:off x="3751869" y="870856"/>
            <a:ext cx="8440131" cy="5844423"/>
          </a:xfrm>
          <a:prstGeom prst="rect">
            <a:avLst/>
          </a:prstGeom>
        </p:spPr>
      </p:pic>
    </p:spTree>
    <p:extLst>
      <p:ext uri="{BB962C8B-B14F-4D97-AF65-F5344CB8AC3E}">
        <p14:creationId xmlns:p14="http://schemas.microsoft.com/office/powerpoint/2010/main" val="916417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5175-14E1-40E6-92B6-3D30518809D6}"/>
              </a:ext>
            </a:extLst>
          </p:cNvPr>
          <p:cNvSpPr>
            <a:spLocks noGrp="1"/>
          </p:cNvSpPr>
          <p:nvPr>
            <p:ph type="title"/>
          </p:nvPr>
        </p:nvSpPr>
        <p:spPr/>
        <p:txBody>
          <a:bodyPr/>
          <a:lstStyle/>
          <a:p>
            <a:r>
              <a:rPr lang="en-GB" dirty="0"/>
              <a:t>Assessment</a:t>
            </a:r>
          </a:p>
        </p:txBody>
      </p:sp>
      <p:sp>
        <p:nvSpPr>
          <p:cNvPr id="3" name="Content Placeholder 2">
            <a:extLst>
              <a:ext uri="{FF2B5EF4-FFF2-40B4-BE49-F238E27FC236}">
                <a16:creationId xmlns:a16="http://schemas.microsoft.com/office/drawing/2014/main" id="{A0CAD67E-D66D-4244-BA3A-BB0E1E1D0351}"/>
              </a:ext>
            </a:extLst>
          </p:cNvPr>
          <p:cNvSpPr>
            <a:spLocks noGrp="1"/>
          </p:cNvSpPr>
          <p:nvPr>
            <p:ph idx="1"/>
          </p:nvPr>
        </p:nvSpPr>
        <p:spPr/>
        <p:txBody>
          <a:bodyPr/>
          <a:lstStyle/>
          <a:p>
            <a:r>
              <a:rPr lang="en-GB" dirty="0"/>
              <a:t>Topic checklist issued with specific information and knowledge for that particular topic</a:t>
            </a:r>
          </a:p>
          <a:p>
            <a:r>
              <a:rPr lang="en-GB" dirty="0"/>
              <a:t>Mid-point of a topic low stakes quiz on </a:t>
            </a:r>
            <a:r>
              <a:rPr lang="en-GB" dirty="0" err="1"/>
              <a:t>Educake</a:t>
            </a:r>
            <a:r>
              <a:rPr lang="en-GB" dirty="0"/>
              <a:t> are set and feedback available to students.</a:t>
            </a:r>
          </a:p>
          <a:p>
            <a:r>
              <a:rPr lang="en-GB" dirty="0"/>
              <a:t>End of topic- end of topic assessment, marked by the teachers and personalised feedback and DIRT (directed improvement and reflection time) task produced.</a:t>
            </a:r>
          </a:p>
          <a:p>
            <a:endParaRPr lang="en-GB" dirty="0"/>
          </a:p>
        </p:txBody>
      </p:sp>
    </p:spTree>
    <p:extLst>
      <p:ext uri="{BB962C8B-B14F-4D97-AF65-F5344CB8AC3E}">
        <p14:creationId xmlns:p14="http://schemas.microsoft.com/office/powerpoint/2010/main" val="1608815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04025C-38FE-4977-8108-FF70E3FA32FF}"/>
              </a:ext>
            </a:extLst>
          </p:cNvPr>
          <p:cNvSpPr>
            <a:spLocks noGrp="1"/>
          </p:cNvSpPr>
          <p:nvPr>
            <p:ph idx="1"/>
          </p:nvPr>
        </p:nvSpPr>
        <p:spPr>
          <a:xfrm>
            <a:off x="72570" y="870856"/>
            <a:ext cx="4348601" cy="5987143"/>
          </a:xfrm>
        </p:spPr>
        <p:txBody>
          <a:bodyPr>
            <a:normAutofit/>
          </a:bodyPr>
          <a:lstStyle/>
          <a:p>
            <a:r>
              <a:rPr lang="en-GB" dirty="0"/>
              <a:t>He will be given a feedback sheet that will be stuck at the back of the book and that we ask you to sign.</a:t>
            </a:r>
          </a:p>
          <a:p>
            <a:r>
              <a:rPr lang="en-GB" dirty="0"/>
              <a:t>He will also be given an improvement task to complete</a:t>
            </a:r>
          </a:p>
          <a:p>
            <a:pPr lvl="1"/>
            <a:endParaRPr lang="en-GB" dirty="0"/>
          </a:p>
        </p:txBody>
      </p:sp>
      <p:sp>
        <p:nvSpPr>
          <p:cNvPr id="3" name="Title 2">
            <a:extLst>
              <a:ext uri="{FF2B5EF4-FFF2-40B4-BE49-F238E27FC236}">
                <a16:creationId xmlns:a16="http://schemas.microsoft.com/office/drawing/2014/main" id="{75D17C57-1DB9-4421-92F5-148E8B2DA6A9}"/>
              </a:ext>
            </a:extLst>
          </p:cNvPr>
          <p:cNvSpPr>
            <a:spLocks noGrp="1"/>
          </p:cNvSpPr>
          <p:nvPr>
            <p:ph type="title"/>
          </p:nvPr>
        </p:nvSpPr>
        <p:spPr/>
        <p:txBody>
          <a:bodyPr/>
          <a:lstStyle/>
          <a:p>
            <a:r>
              <a:rPr lang="en-GB" dirty="0"/>
              <a:t>End of Topic Assessment</a:t>
            </a:r>
          </a:p>
        </p:txBody>
      </p:sp>
      <p:pic>
        <p:nvPicPr>
          <p:cNvPr id="4" name="Picture 3">
            <a:extLst>
              <a:ext uri="{FF2B5EF4-FFF2-40B4-BE49-F238E27FC236}">
                <a16:creationId xmlns:a16="http://schemas.microsoft.com/office/drawing/2014/main" id="{89753858-692F-45F8-8AAC-C4F9B2F7A8CC}"/>
              </a:ext>
            </a:extLst>
          </p:cNvPr>
          <p:cNvPicPr>
            <a:picLocks noChangeAspect="1"/>
          </p:cNvPicPr>
          <p:nvPr/>
        </p:nvPicPr>
        <p:blipFill rotWithShape="1">
          <a:blip r:embed="rId2"/>
          <a:srcRect l="837" t="23917" r="83144" b="16435"/>
          <a:stretch/>
        </p:blipFill>
        <p:spPr>
          <a:xfrm>
            <a:off x="6171712" y="720001"/>
            <a:ext cx="4348601" cy="5940095"/>
          </a:xfrm>
          <a:prstGeom prst="rect">
            <a:avLst/>
          </a:prstGeom>
        </p:spPr>
      </p:pic>
      <p:sp>
        <p:nvSpPr>
          <p:cNvPr id="5" name="Rectangle 4">
            <a:extLst>
              <a:ext uri="{FF2B5EF4-FFF2-40B4-BE49-F238E27FC236}">
                <a16:creationId xmlns:a16="http://schemas.microsoft.com/office/drawing/2014/main" id="{8E05A279-DFAF-459F-A54B-76A21EE7752D}"/>
              </a:ext>
            </a:extLst>
          </p:cNvPr>
          <p:cNvSpPr/>
          <p:nvPr/>
        </p:nvSpPr>
        <p:spPr>
          <a:xfrm>
            <a:off x="6740165" y="1084082"/>
            <a:ext cx="923827" cy="160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Student A</a:t>
            </a:r>
          </a:p>
        </p:txBody>
      </p:sp>
      <p:sp>
        <p:nvSpPr>
          <p:cNvPr id="6" name="Rectangle 5">
            <a:extLst>
              <a:ext uri="{FF2B5EF4-FFF2-40B4-BE49-F238E27FC236}">
                <a16:creationId xmlns:a16="http://schemas.microsoft.com/office/drawing/2014/main" id="{8DFD5EDC-C5CE-41E8-94A5-415A9811A7D6}"/>
              </a:ext>
            </a:extLst>
          </p:cNvPr>
          <p:cNvSpPr/>
          <p:nvPr/>
        </p:nvSpPr>
        <p:spPr>
          <a:xfrm>
            <a:off x="6740164" y="933253"/>
            <a:ext cx="923827" cy="160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solidFill>
              </a:rPr>
              <a:t>Topic X</a:t>
            </a:r>
          </a:p>
        </p:txBody>
      </p:sp>
      <p:sp>
        <p:nvSpPr>
          <p:cNvPr id="8" name="Rectangle 7">
            <a:extLst>
              <a:ext uri="{FF2B5EF4-FFF2-40B4-BE49-F238E27FC236}">
                <a16:creationId xmlns:a16="http://schemas.microsoft.com/office/drawing/2014/main" id="{494B5FB9-C54D-43C3-9CF1-D8018DA6E3B9}"/>
              </a:ext>
            </a:extLst>
          </p:cNvPr>
          <p:cNvSpPr/>
          <p:nvPr/>
        </p:nvSpPr>
        <p:spPr>
          <a:xfrm>
            <a:off x="7679286" y="1053656"/>
            <a:ext cx="408912" cy="1906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10Ty</a:t>
            </a:r>
          </a:p>
        </p:txBody>
      </p:sp>
      <p:cxnSp>
        <p:nvCxnSpPr>
          <p:cNvPr id="10" name="Straight Arrow Connector 9">
            <a:extLst>
              <a:ext uri="{FF2B5EF4-FFF2-40B4-BE49-F238E27FC236}">
                <a16:creationId xmlns:a16="http://schemas.microsoft.com/office/drawing/2014/main" id="{CB9272DA-2666-443B-8298-67554A1E1F42}"/>
              </a:ext>
            </a:extLst>
          </p:cNvPr>
          <p:cNvCxnSpPr>
            <a:cxnSpLocks/>
          </p:cNvCxnSpPr>
          <p:nvPr/>
        </p:nvCxnSpPr>
        <p:spPr>
          <a:xfrm>
            <a:off x="4543720" y="2224726"/>
            <a:ext cx="5118754" cy="1366886"/>
          </a:xfrm>
          <a:prstGeom prst="straightConnector1">
            <a:avLst/>
          </a:prstGeom>
          <a:ln w="41275">
            <a:tailEnd type="triangle"/>
          </a:ln>
        </p:spPr>
        <p:style>
          <a:lnRef idx="2">
            <a:schemeClr val="accent2"/>
          </a:lnRef>
          <a:fillRef idx="0">
            <a:schemeClr val="accent2"/>
          </a:fillRef>
          <a:effectRef idx="1">
            <a:schemeClr val="accent2"/>
          </a:effectRef>
          <a:fontRef idx="minor">
            <a:schemeClr val="tx1"/>
          </a:fontRef>
        </p:style>
      </p:cxnSp>
      <p:cxnSp>
        <p:nvCxnSpPr>
          <p:cNvPr id="11" name="Straight Arrow Connector 10">
            <a:extLst>
              <a:ext uri="{FF2B5EF4-FFF2-40B4-BE49-F238E27FC236}">
                <a16:creationId xmlns:a16="http://schemas.microsoft.com/office/drawing/2014/main" id="{5196A649-C24A-4C90-B7CF-45D9EA159A79}"/>
              </a:ext>
            </a:extLst>
          </p:cNvPr>
          <p:cNvCxnSpPr>
            <a:cxnSpLocks/>
          </p:cNvCxnSpPr>
          <p:nvPr/>
        </p:nvCxnSpPr>
        <p:spPr>
          <a:xfrm>
            <a:off x="4157221" y="4025245"/>
            <a:ext cx="2014491" cy="2234153"/>
          </a:xfrm>
          <a:prstGeom prst="straightConnector1">
            <a:avLst/>
          </a:prstGeom>
          <a:ln w="41275">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49283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439A9A-950E-4AA6-85D3-A8C6B0494FEF}"/>
              </a:ext>
            </a:extLst>
          </p:cNvPr>
          <p:cNvSpPr>
            <a:spLocks noGrp="1"/>
          </p:cNvSpPr>
          <p:nvPr>
            <p:ph idx="1"/>
          </p:nvPr>
        </p:nvSpPr>
        <p:spPr/>
        <p:txBody>
          <a:bodyPr/>
          <a:lstStyle/>
          <a:p>
            <a:r>
              <a:rPr lang="en-GB" dirty="0"/>
              <a:t>Google ‘</a:t>
            </a:r>
            <a:r>
              <a:rPr lang="en-GB" dirty="0" err="1"/>
              <a:t>Educake</a:t>
            </a:r>
            <a:r>
              <a:rPr lang="en-GB" dirty="0"/>
              <a:t>, select students then enter details (front of exercise book)</a:t>
            </a:r>
          </a:p>
        </p:txBody>
      </p:sp>
      <p:sp>
        <p:nvSpPr>
          <p:cNvPr id="3" name="Title 2">
            <a:extLst>
              <a:ext uri="{FF2B5EF4-FFF2-40B4-BE49-F238E27FC236}">
                <a16:creationId xmlns:a16="http://schemas.microsoft.com/office/drawing/2014/main" id="{595071A6-CE8D-4CF2-8C9C-2E9FE64665B5}"/>
              </a:ext>
            </a:extLst>
          </p:cNvPr>
          <p:cNvSpPr>
            <a:spLocks noGrp="1"/>
          </p:cNvSpPr>
          <p:nvPr>
            <p:ph type="title"/>
          </p:nvPr>
        </p:nvSpPr>
        <p:spPr/>
        <p:txBody>
          <a:bodyPr/>
          <a:lstStyle/>
          <a:p>
            <a:r>
              <a:rPr lang="en-GB" dirty="0" err="1"/>
              <a:t>Educake</a:t>
            </a:r>
            <a:r>
              <a:rPr lang="en-GB" dirty="0"/>
              <a:t>: Our online low stakes Quizzes</a:t>
            </a:r>
          </a:p>
        </p:txBody>
      </p:sp>
      <p:pic>
        <p:nvPicPr>
          <p:cNvPr id="4" name="Picture 3">
            <a:extLst>
              <a:ext uri="{FF2B5EF4-FFF2-40B4-BE49-F238E27FC236}">
                <a16:creationId xmlns:a16="http://schemas.microsoft.com/office/drawing/2014/main" id="{19524059-6BEC-443A-8668-4C3377A7AE5D}"/>
              </a:ext>
            </a:extLst>
          </p:cNvPr>
          <p:cNvPicPr>
            <a:picLocks noChangeAspect="1"/>
          </p:cNvPicPr>
          <p:nvPr/>
        </p:nvPicPr>
        <p:blipFill rotWithShape="1">
          <a:blip r:embed="rId2"/>
          <a:srcRect l="15218" t="12699" r="16408" b="18705"/>
          <a:stretch/>
        </p:blipFill>
        <p:spPr>
          <a:xfrm>
            <a:off x="1287201" y="1474537"/>
            <a:ext cx="9090735" cy="5130165"/>
          </a:xfrm>
          <a:prstGeom prst="rect">
            <a:avLst/>
          </a:prstGeom>
        </p:spPr>
      </p:pic>
    </p:spTree>
    <p:extLst>
      <p:ext uri="{BB962C8B-B14F-4D97-AF65-F5344CB8AC3E}">
        <p14:creationId xmlns:p14="http://schemas.microsoft.com/office/powerpoint/2010/main" val="1166126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60BA51-D036-4168-9584-F18DBE4536B7}"/>
              </a:ext>
            </a:extLst>
          </p:cNvPr>
          <p:cNvSpPr>
            <a:spLocks noGrp="1"/>
          </p:cNvSpPr>
          <p:nvPr>
            <p:ph idx="1"/>
          </p:nvPr>
        </p:nvSpPr>
        <p:spPr/>
        <p:txBody>
          <a:bodyPr/>
          <a:lstStyle/>
          <a:p>
            <a:r>
              <a:rPr lang="en-GB" dirty="0"/>
              <a:t>Any set quizzes will come up</a:t>
            </a:r>
          </a:p>
        </p:txBody>
      </p:sp>
      <p:sp>
        <p:nvSpPr>
          <p:cNvPr id="3" name="Title 2">
            <a:extLst>
              <a:ext uri="{FF2B5EF4-FFF2-40B4-BE49-F238E27FC236}">
                <a16:creationId xmlns:a16="http://schemas.microsoft.com/office/drawing/2014/main" id="{0276AAD0-0E1E-4441-8B2B-1521D71F6319}"/>
              </a:ext>
            </a:extLst>
          </p:cNvPr>
          <p:cNvSpPr>
            <a:spLocks noGrp="1"/>
          </p:cNvSpPr>
          <p:nvPr>
            <p:ph type="title"/>
          </p:nvPr>
        </p:nvSpPr>
        <p:spPr/>
        <p:txBody>
          <a:bodyPr/>
          <a:lstStyle/>
          <a:p>
            <a:r>
              <a:rPr lang="en-GB" dirty="0" err="1"/>
              <a:t>Educake</a:t>
            </a:r>
            <a:endParaRPr lang="en-GB" dirty="0"/>
          </a:p>
        </p:txBody>
      </p:sp>
      <p:pic>
        <p:nvPicPr>
          <p:cNvPr id="4" name="Picture 3">
            <a:extLst>
              <a:ext uri="{FF2B5EF4-FFF2-40B4-BE49-F238E27FC236}">
                <a16:creationId xmlns:a16="http://schemas.microsoft.com/office/drawing/2014/main" id="{11132FAF-741B-4BD2-B230-3EF3C4B2BAD5}"/>
              </a:ext>
            </a:extLst>
          </p:cNvPr>
          <p:cNvPicPr>
            <a:picLocks noChangeAspect="1"/>
          </p:cNvPicPr>
          <p:nvPr/>
        </p:nvPicPr>
        <p:blipFill rotWithShape="1">
          <a:blip r:embed="rId2"/>
          <a:srcRect l="595" t="21053" r="12851" b="6149"/>
          <a:stretch/>
        </p:blipFill>
        <p:spPr>
          <a:xfrm>
            <a:off x="72569" y="1364808"/>
            <a:ext cx="11930042" cy="5644046"/>
          </a:xfrm>
          <a:prstGeom prst="rect">
            <a:avLst/>
          </a:prstGeom>
        </p:spPr>
      </p:pic>
      <p:cxnSp>
        <p:nvCxnSpPr>
          <p:cNvPr id="6" name="Straight Arrow Connector 5">
            <a:extLst>
              <a:ext uri="{FF2B5EF4-FFF2-40B4-BE49-F238E27FC236}">
                <a16:creationId xmlns:a16="http://schemas.microsoft.com/office/drawing/2014/main" id="{584FD765-BF43-401E-95DF-2DD95E24D1D3}"/>
              </a:ext>
            </a:extLst>
          </p:cNvPr>
          <p:cNvCxnSpPr/>
          <p:nvPr/>
        </p:nvCxnSpPr>
        <p:spPr>
          <a:xfrm>
            <a:off x="4536489" y="1189608"/>
            <a:ext cx="71022" cy="1331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355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77B0D9-EC71-4628-83A4-928A24A1F5BF}"/>
              </a:ext>
            </a:extLst>
          </p:cNvPr>
          <p:cNvSpPr>
            <a:spLocks noGrp="1"/>
          </p:cNvSpPr>
          <p:nvPr>
            <p:ph idx="1"/>
          </p:nvPr>
        </p:nvSpPr>
        <p:spPr/>
        <p:txBody>
          <a:bodyPr/>
          <a:lstStyle/>
          <a:p>
            <a:r>
              <a:rPr lang="en-GB" dirty="0"/>
              <a:t>There may be added information for your son to view</a:t>
            </a:r>
          </a:p>
        </p:txBody>
      </p:sp>
      <p:sp>
        <p:nvSpPr>
          <p:cNvPr id="3" name="Title 2">
            <a:extLst>
              <a:ext uri="{FF2B5EF4-FFF2-40B4-BE49-F238E27FC236}">
                <a16:creationId xmlns:a16="http://schemas.microsoft.com/office/drawing/2014/main" id="{713C1846-2415-48B9-B92E-EF099231266C}"/>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F076CB92-2A92-4750-A82D-7B765B225CB8}"/>
              </a:ext>
            </a:extLst>
          </p:cNvPr>
          <p:cNvPicPr>
            <a:picLocks noChangeAspect="1"/>
          </p:cNvPicPr>
          <p:nvPr/>
        </p:nvPicPr>
        <p:blipFill rotWithShape="1">
          <a:blip r:embed="rId2"/>
          <a:srcRect l="12015" t="14240" r="14150" b="21295"/>
          <a:stretch/>
        </p:blipFill>
        <p:spPr>
          <a:xfrm>
            <a:off x="1100831" y="1847399"/>
            <a:ext cx="10202307" cy="5010600"/>
          </a:xfrm>
          <a:prstGeom prst="rect">
            <a:avLst/>
          </a:prstGeom>
        </p:spPr>
      </p:pic>
      <p:cxnSp>
        <p:nvCxnSpPr>
          <p:cNvPr id="6" name="Straight Arrow Connector 5">
            <a:extLst>
              <a:ext uri="{FF2B5EF4-FFF2-40B4-BE49-F238E27FC236}">
                <a16:creationId xmlns:a16="http://schemas.microsoft.com/office/drawing/2014/main" id="{FB9600EA-94BE-44DC-8013-BC31E320A54F}"/>
              </a:ext>
            </a:extLst>
          </p:cNvPr>
          <p:cNvCxnSpPr/>
          <p:nvPr/>
        </p:nvCxnSpPr>
        <p:spPr>
          <a:xfrm flipH="1">
            <a:off x="3098307" y="1225118"/>
            <a:ext cx="5060272" cy="3213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08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FBF46-8589-427C-9E7A-292FFF7F5105}"/>
              </a:ext>
            </a:extLst>
          </p:cNvPr>
          <p:cNvSpPr>
            <a:spLocks noGrp="1"/>
          </p:cNvSpPr>
          <p:nvPr>
            <p:ph idx="1"/>
          </p:nvPr>
        </p:nvSpPr>
        <p:spPr/>
        <p:txBody>
          <a:bodyPr/>
          <a:lstStyle/>
          <a:p>
            <a:pPr marL="0" indent="0">
              <a:buNone/>
            </a:pPr>
            <a:r>
              <a:rPr lang="en-GB" dirty="0"/>
              <a:t>8B Mr Keh</a:t>
            </a:r>
          </a:p>
          <a:p>
            <a:pPr marL="0" indent="0">
              <a:buNone/>
            </a:pPr>
            <a:r>
              <a:rPr lang="en-GB" dirty="0"/>
              <a:t>8C Mr Greenwood</a:t>
            </a:r>
          </a:p>
          <a:p>
            <a:pPr marL="0" indent="0">
              <a:buNone/>
            </a:pPr>
            <a:r>
              <a:rPr lang="en-GB" dirty="0"/>
              <a:t>8K Mrs Mukesh</a:t>
            </a:r>
          </a:p>
          <a:p>
            <a:pPr marL="0" indent="0">
              <a:buNone/>
            </a:pPr>
            <a:r>
              <a:rPr lang="en-GB" dirty="0"/>
              <a:t>8M Mrs Naidoo</a:t>
            </a:r>
          </a:p>
          <a:p>
            <a:pPr marL="0" indent="0">
              <a:buNone/>
            </a:pPr>
            <a:r>
              <a:rPr lang="en-GB" dirty="0"/>
              <a:t>8N Mrs Bibi</a:t>
            </a:r>
          </a:p>
          <a:p>
            <a:pPr marL="0" indent="0">
              <a:buNone/>
            </a:pPr>
            <a:r>
              <a:rPr lang="en-GB" dirty="0"/>
              <a:t>8T Mrs Murden</a:t>
            </a:r>
          </a:p>
          <a:p>
            <a:pPr marL="0" indent="0">
              <a:buNone/>
            </a:pPr>
            <a:r>
              <a:rPr lang="en-GB" dirty="0"/>
              <a:t>KS3 Administrator Mrs Maynard</a:t>
            </a:r>
          </a:p>
          <a:p>
            <a:pPr marL="0" indent="0">
              <a:buNone/>
            </a:pPr>
            <a:r>
              <a:rPr lang="en-GB" dirty="0"/>
              <a:t>Head of Year Mr Dawkins</a:t>
            </a:r>
          </a:p>
          <a:p>
            <a:pPr marL="0" indent="0">
              <a:buNone/>
            </a:pPr>
            <a:r>
              <a:rPr lang="en-GB" dirty="0"/>
              <a:t>Deputy Headteacher Mrs Lovelock</a:t>
            </a:r>
          </a:p>
        </p:txBody>
      </p:sp>
      <p:sp>
        <p:nvSpPr>
          <p:cNvPr id="3" name="Title 2">
            <a:extLst>
              <a:ext uri="{FF2B5EF4-FFF2-40B4-BE49-F238E27FC236}">
                <a16:creationId xmlns:a16="http://schemas.microsoft.com/office/drawing/2014/main" id="{C3CF7887-C7B2-4928-85F1-4604FEAE1E0D}"/>
              </a:ext>
            </a:extLst>
          </p:cNvPr>
          <p:cNvSpPr>
            <a:spLocks noGrp="1"/>
          </p:cNvSpPr>
          <p:nvPr>
            <p:ph type="title"/>
          </p:nvPr>
        </p:nvSpPr>
        <p:spPr/>
        <p:txBody>
          <a:bodyPr/>
          <a:lstStyle/>
          <a:p>
            <a:r>
              <a:rPr lang="en-GB" dirty="0"/>
              <a:t>Year 8 Team</a:t>
            </a:r>
          </a:p>
        </p:txBody>
      </p:sp>
    </p:spTree>
    <p:extLst>
      <p:ext uri="{BB962C8B-B14F-4D97-AF65-F5344CB8AC3E}">
        <p14:creationId xmlns:p14="http://schemas.microsoft.com/office/powerpoint/2010/main" val="3104076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BA15CE-C280-46FB-87AE-FECFDC90A3DB}"/>
              </a:ext>
            </a:extLst>
          </p:cNvPr>
          <p:cNvSpPr>
            <a:spLocks noGrp="1"/>
          </p:cNvSpPr>
          <p:nvPr>
            <p:ph idx="1"/>
          </p:nvPr>
        </p:nvSpPr>
        <p:spPr>
          <a:xfrm>
            <a:off x="463188" y="720001"/>
            <a:ext cx="12042000" cy="5987143"/>
          </a:xfrm>
        </p:spPr>
        <p:txBody>
          <a:bodyPr/>
          <a:lstStyle/>
          <a:p>
            <a:r>
              <a:rPr lang="en-GB" dirty="0"/>
              <a:t>Complete the quiz and repeat until a certain % is reached </a:t>
            </a:r>
            <a:r>
              <a:rPr lang="en-GB" dirty="0" err="1"/>
              <a:t>eg</a:t>
            </a:r>
            <a:r>
              <a:rPr lang="en-GB" dirty="0"/>
              <a:t> 95% correct</a:t>
            </a:r>
          </a:p>
        </p:txBody>
      </p:sp>
      <p:sp>
        <p:nvSpPr>
          <p:cNvPr id="3" name="Title 2">
            <a:extLst>
              <a:ext uri="{FF2B5EF4-FFF2-40B4-BE49-F238E27FC236}">
                <a16:creationId xmlns:a16="http://schemas.microsoft.com/office/drawing/2014/main" id="{1669D9D9-58B4-4D1D-AD5D-6D4DAD71BE9E}"/>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58E03830-4C40-4353-BE1A-BEF279957A94}"/>
              </a:ext>
            </a:extLst>
          </p:cNvPr>
          <p:cNvPicPr>
            <a:picLocks noChangeAspect="1"/>
          </p:cNvPicPr>
          <p:nvPr/>
        </p:nvPicPr>
        <p:blipFill rotWithShape="1">
          <a:blip r:embed="rId2"/>
          <a:srcRect l="15509" t="13851" r="17864" b="15857"/>
          <a:stretch/>
        </p:blipFill>
        <p:spPr>
          <a:xfrm>
            <a:off x="1204405" y="1240141"/>
            <a:ext cx="9466556" cy="5617858"/>
          </a:xfrm>
          <a:prstGeom prst="rect">
            <a:avLst/>
          </a:prstGeom>
        </p:spPr>
      </p:pic>
    </p:spTree>
    <p:extLst>
      <p:ext uri="{BB962C8B-B14F-4D97-AF65-F5344CB8AC3E}">
        <p14:creationId xmlns:p14="http://schemas.microsoft.com/office/powerpoint/2010/main" val="2970800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5175-14E1-40E6-92B6-3D30518809D6}"/>
              </a:ext>
            </a:extLst>
          </p:cNvPr>
          <p:cNvSpPr>
            <a:spLocks noGrp="1"/>
          </p:cNvSpPr>
          <p:nvPr>
            <p:ph type="title"/>
          </p:nvPr>
        </p:nvSpPr>
        <p:spPr/>
        <p:txBody>
          <a:bodyPr/>
          <a:lstStyle/>
          <a:p>
            <a:r>
              <a:rPr lang="en-GB" dirty="0"/>
              <a:t>KS3 Science</a:t>
            </a:r>
          </a:p>
        </p:txBody>
      </p:sp>
      <p:sp>
        <p:nvSpPr>
          <p:cNvPr id="3" name="Content Placeholder 2">
            <a:extLst>
              <a:ext uri="{FF2B5EF4-FFF2-40B4-BE49-F238E27FC236}">
                <a16:creationId xmlns:a16="http://schemas.microsoft.com/office/drawing/2014/main" id="{A0CAD67E-D66D-4244-BA3A-BB0E1E1D0351}"/>
              </a:ext>
            </a:extLst>
          </p:cNvPr>
          <p:cNvSpPr>
            <a:spLocks noGrp="1"/>
          </p:cNvSpPr>
          <p:nvPr>
            <p:ph idx="1"/>
          </p:nvPr>
        </p:nvSpPr>
        <p:spPr/>
        <p:txBody>
          <a:bodyPr/>
          <a:lstStyle/>
          <a:p>
            <a:pPr marL="800100" lvl="1" indent="-342900" algn="l"/>
            <a:endParaRPr lang="en-GB" sz="2400" dirty="0"/>
          </a:p>
          <a:p>
            <a:pPr marL="800100" lvl="1" indent="-342900" algn="l"/>
            <a:endParaRPr lang="en-GB" sz="2400" dirty="0"/>
          </a:p>
          <a:p>
            <a:pPr marL="800100" lvl="1" indent="-342900" algn="l"/>
            <a:r>
              <a:rPr lang="en-GB" sz="2400" dirty="0"/>
              <a:t>Revision Guides: I recommend CGP, they have a vast array of supporting materials </a:t>
            </a:r>
            <a:r>
              <a:rPr lang="en-GB" sz="2400" dirty="0">
                <a:hlinkClick r:id="rId2"/>
              </a:rPr>
              <a:t>www.worldofbooks.com</a:t>
            </a:r>
            <a:r>
              <a:rPr lang="en-GB" sz="2400" dirty="0"/>
              <a:t> have second hand versions which are cheaper!</a:t>
            </a:r>
          </a:p>
          <a:p>
            <a:pPr marL="800100" lvl="1" indent="-342900" algn="l"/>
            <a:r>
              <a:rPr lang="en-GB" sz="2400" dirty="0"/>
              <a:t>We are going to be sending letters to parents this term with details how to buy CGP revision resources through school.</a:t>
            </a:r>
          </a:p>
          <a:p>
            <a:pPr marL="800100" lvl="1" indent="-342900" algn="l"/>
            <a:r>
              <a:rPr lang="en-GB" sz="2400" dirty="0"/>
              <a:t>There will (not currently on there) be guide on Google Classroom as to which chapters in the revision guide correspond to which chapters in our textbooks.</a:t>
            </a:r>
          </a:p>
          <a:p>
            <a:endParaRPr lang="en-GB" dirty="0"/>
          </a:p>
        </p:txBody>
      </p:sp>
    </p:spTree>
    <p:extLst>
      <p:ext uri="{BB962C8B-B14F-4D97-AF65-F5344CB8AC3E}">
        <p14:creationId xmlns:p14="http://schemas.microsoft.com/office/powerpoint/2010/main" val="1115805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p:nvPr/>
        </p:nvSpPr>
        <p:spPr>
          <a:xfrm>
            <a:off x="0" y="1122363"/>
            <a:ext cx="12192000" cy="2387600"/>
          </a:xfrm>
          <a:prstGeom prst="rect">
            <a:avLst/>
          </a:prstGeom>
          <a:noFill/>
          <a:ln>
            <a:noFill/>
          </a:ln>
        </p:spPr>
        <p:txBody>
          <a:bodyPr spcFirstLastPara="1" wrap="square" lIns="91425" tIns="45700" rIns="91425" bIns="45700" anchor="b" anchorCtr="0">
            <a:normAutofit fontScale="92500"/>
          </a:bodyPr>
          <a:lstStyle/>
          <a:p>
            <a:pPr marL="0" marR="0" lvl="0" indent="0" algn="ctr" rtl="0">
              <a:lnSpc>
                <a:spcPct val="150000"/>
              </a:lnSpc>
              <a:spcBef>
                <a:spcPts val="0"/>
              </a:spcBef>
              <a:spcAft>
                <a:spcPts val="0"/>
              </a:spcAft>
              <a:buClr>
                <a:schemeClr val="lt1"/>
              </a:buClr>
              <a:buSzPts val="4000"/>
              <a:buFont typeface="Arial"/>
              <a:buNone/>
            </a:pPr>
            <a:r>
              <a:rPr lang="en-GB" sz="4000" b="1" i="0" u="none" strike="noStrike" cap="none" dirty="0">
                <a:solidFill>
                  <a:schemeClr val="lt1"/>
                </a:solidFill>
                <a:latin typeface="Arial"/>
                <a:ea typeface="Arial"/>
                <a:cs typeface="Arial"/>
                <a:sym typeface="Arial"/>
              </a:rPr>
              <a:t>Maths Year 8</a:t>
            </a:r>
          </a:p>
          <a:p>
            <a:pPr lvl="0" algn="ctr">
              <a:lnSpc>
                <a:spcPct val="150000"/>
              </a:lnSpc>
              <a:buClr>
                <a:schemeClr val="lt1"/>
              </a:buClr>
              <a:buSzPts val="4000"/>
            </a:pPr>
            <a:r>
              <a:rPr lang="en-GB" sz="3500" b="1" dirty="0">
                <a:solidFill>
                  <a:schemeClr val="lt1"/>
                </a:solidFill>
              </a:rPr>
              <a:t>Focus: Formal process and written solution (logical methodology)</a:t>
            </a:r>
            <a:endParaRPr sz="1200" dirty="0"/>
          </a:p>
        </p:txBody>
      </p:sp>
      <p:grpSp>
        <p:nvGrpSpPr>
          <p:cNvPr id="87" name="Google Shape;87;p13"/>
          <p:cNvGrpSpPr/>
          <p:nvPr/>
        </p:nvGrpSpPr>
        <p:grpSpPr>
          <a:xfrm>
            <a:off x="3432349" y="5349874"/>
            <a:ext cx="5338715" cy="1080000"/>
            <a:chOff x="2401832" y="5349875"/>
            <a:chExt cx="5338715" cy="1080000"/>
          </a:xfrm>
        </p:grpSpPr>
        <p:pic>
          <p:nvPicPr>
            <p:cNvPr id="88" name="Google Shape;88;p13" descr="A close up of a sign&#10;&#10;Description generated with high confidence"/>
            <p:cNvPicPr preferRelativeResize="0"/>
            <p:nvPr/>
          </p:nvPicPr>
          <p:blipFill rotWithShape="1">
            <a:blip r:embed="rId3">
              <a:alphaModFix/>
            </a:blip>
            <a:srcRect/>
            <a:stretch/>
          </p:blipFill>
          <p:spPr>
            <a:xfrm>
              <a:off x="2401832" y="5349875"/>
              <a:ext cx="946715" cy="1080000"/>
            </a:xfrm>
            <a:prstGeom prst="rect">
              <a:avLst/>
            </a:prstGeom>
            <a:noFill/>
            <a:ln>
              <a:noFill/>
            </a:ln>
          </p:spPr>
        </p:pic>
        <p:sp>
          <p:nvSpPr>
            <p:cNvPr id="89" name="Google Shape;89;p13"/>
            <p:cNvSpPr txBox="1"/>
            <p:nvPr/>
          </p:nvSpPr>
          <p:spPr>
            <a:xfrm>
              <a:off x="3348547" y="5607471"/>
              <a:ext cx="4392000"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3200" b="0" i="0" u="none" strike="noStrike" cap="small">
                  <a:solidFill>
                    <a:srgbClr val="1A186C"/>
                  </a:solidFill>
                  <a:latin typeface="Gill Sans"/>
                  <a:ea typeface="Gill Sans"/>
                  <a:cs typeface="Gill Sans"/>
                  <a:sym typeface="Gill Sans"/>
                </a:rPr>
                <a:t>The John Fisher School</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17"/>
          <p:cNvSpPr txBox="1">
            <a:spLocks noGrp="1"/>
          </p:cNvSpPr>
          <p:nvPr>
            <p:ph type="title"/>
          </p:nvPr>
        </p:nvSpPr>
        <p:spPr>
          <a:xfrm>
            <a:off x="72569" y="1"/>
            <a:ext cx="11520000" cy="72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Arial"/>
              <a:buNone/>
            </a:pPr>
            <a:r>
              <a:rPr lang="en-GB" dirty="0"/>
              <a:t>Year 8 Overview</a:t>
            </a:r>
            <a:endParaRPr dirty="0"/>
          </a:p>
        </p:txBody>
      </p:sp>
      <p:pic>
        <p:nvPicPr>
          <p:cNvPr id="3" name="Picture 2">
            <a:extLst>
              <a:ext uri="{FF2B5EF4-FFF2-40B4-BE49-F238E27FC236}">
                <a16:creationId xmlns:a16="http://schemas.microsoft.com/office/drawing/2014/main" id="{4AE6AA0A-F6A8-4E1F-947F-29CFBB12BC20}"/>
              </a:ext>
            </a:extLst>
          </p:cNvPr>
          <p:cNvPicPr>
            <a:picLocks noChangeAspect="1"/>
          </p:cNvPicPr>
          <p:nvPr/>
        </p:nvPicPr>
        <p:blipFill>
          <a:blip r:embed="rId3"/>
          <a:stretch>
            <a:fillRect/>
          </a:stretch>
        </p:blipFill>
        <p:spPr>
          <a:xfrm>
            <a:off x="257362" y="968224"/>
            <a:ext cx="11545300" cy="333784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Sparx Maths</a:t>
            </a:r>
          </a:p>
        </p:txBody>
      </p:sp>
      <p:sp>
        <p:nvSpPr>
          <p:cNvPr id="5" name="AutoShape 2" descr="data:image/png;base64,iVBORw0KGgoAAAANSUhEUgAAAcQAAAF/CAYAAADXUrmpAAAAAXNSR0IArs4c6QAAIABJREFUeF7tfbtuI7vTZ82jLDCawNAT2PkCx5NM5NSZFY6AhTOFzmYX0AnHjpw6GmAwOtgvt56gocD6Y7/sPIa9IJvsLpLFW6svlFRODs50Ny91+7GKFH+f/v3334/fv3/D3d0dnOvfp0+f4OPj41ynf7bzZr2freqbibMNnKcN+PT+iQERgJ2CneI8JcCzZt8/TxtgQAzonZ2CneI8JcCzZt8/TxtgQGRAPE/LZ72z3tkG2AYsCTAgslOwUyQ6BQvqfCTAGeL56BrPlAGRATEggf/A31cz2K0+4Odf5+MgHAzPR9e+mbINsO8bQMmHauxDNbWBvNzs4fX750ZW//n7CmYvN7B//Q7tv55KQMlwin8W8On6sZn43SYdRKUMdyv4KAR1ORieiv12n4dpA+z7fknWslluzTdy/L+7lvr/kjPE5AyRncIrqv/8DVezJcwbEPwHFldvcJ+4SGBA7N+xucXDJMCAmLoYJuKiWhxfrs3k4TCNjPM1A2LvgGivmO5g8/ET6oqjeHYL8LyC3ewa6nxKPL+Ht2aVdQnr/Su0Sai/PQdIpCEC6u8fWNT/oEqeobGJdx/gYj2H5VKMrB1XUzKV7VfW+MS0BCC+wI0xbixYX7/u6rIEJ+IMcZzgU3Iv3QDxDH1fxjS3cgZGLCLAVTx/uECVtZDsxrMUBsReAVEpdb5pyn8StJZzBVJa6RokWyPQJQa7BPvP4hNcg9WeLtFKINrBSgHuf/5ewO3LI8z1np/xPDa2GjwfJRBiAFd7iOABwwboRdnEBvNauME5SDzlkul4Ls89pUggHxBj/nXavm9vJQHgxXgcEGMxIkVnfbzDgJgJiHatXH5+ua5XOhZAKTioMy+ZPbmGEczyyMxLZXKyPdvofsCXFcDD273c5zTajo7NziZ1RjuD3c0aqmUoA0TAJ9NeBIzROTAg9uHI3Ea/EqAAkX2fkrEnQ8wBxIQY0a92/a0xIGYCYvBQjVOyRKAis7YugLgEa7/aAByxsnq4ELX6PSwWAD/v30BWZV+/wh98QjQ6Nj8g1oGAzv5IF5FZMdSlVaj3F0Nz4AxxLHfnflIlkJ0hRv3rVH2/L0AMx4hUvR36HgNin4AYzcK6OEVbEiWHqmvxqx3cyswQ0D7lL/imy5/RsQUyxNUH3L/lnKZF85yZZV0vgPIp00N9mb/vUQLZgBj1r1P1/R72EEnZ9ajMjKYYEPsERLXBvLT3EJufZWQ6hW/D2hhzXUIFcQf7t1d5eEZkjb/gDh7hG/opg2ePoxlbGBB1dovnpochMrxbeG5/jmIcvvGtINtJlPbTFT5UkxFBTvTVbEA8U9+vDwpah2rUqXNAp0yNPUL1fKu3mpLi3DiGxoDYKyCKxvThFNVwo3S7fFo/j58UdU9iNnuWqgtpbI/oMIw69uz+Fig0thggtnOrnOPU9hhjJ2XRvmsthKasyqdMx3F87iUsgXxAZN9vJUptr+DYcwebDcB18JSpFSNGMlgGxGRAHEkj3M3kEuAMcXIVTD4AtoHJVTDJABgQGRAnMbySO+VgWLJ2xhkb28A4ci6tFwZEBsTSbHLy8XAwnFwFkw+AbWByFUwyAAZEBsRJDK/kTjkYlqydccbGNjCOnEvrxQuIT09PH+/v77AQP27jP5YAS4AlwBJgCZyBBKqqcmb5idkubLaLM7AEnqKUAGcHbAhsA+dpA1wy5ZLpeVo+6531zjbANmBJgAGRnYKdItEpWFDnIwHOEM9H13imDIgMiOdp+ax31jvbANtA4mKY9xB5L+lsnYWzg2FUb1P8DNNLP62yDfQjx2NrpfAMkeDRGlHC7BQxYU+rn9jouj4/X70PqU/qasCuGhr+u/O1gVTZDmkrqWPo/71kQCQvYFZ3UM4bRvZ6gP1d1pwu9JqItyUZcu/xzBde1CnQHZyidbtPc0we+iR176geXR/j1m0NT6uUrp986SNb8uk1IP+QPZjPMCFy3aet9/quWHMGWk/yWaX4MDMnGdJP6f6mZWLfPeudk8OQXgtLt9On3WeqgXw96vs6zi23QMqgsVnXvpoO2feDqgrG9JF8Xw/QLZlSJI5aoXcto7s28pqj7/OBtpkYcMXYJAfgdxA9miz13YcQdop6xdtcdG0wPCQuCpwFxT+wuHqDezWP7iNHYDIorVKifrpOJKjXgPwFB6PXHkwZU2U8ChD7sWdTEMEFS8n+poDsobqE7XYOG00xRl1Wr6bc8nbimNAytTzCCjGzdDWY/r5L8/0N3Lxcg8mRGrcvlTXIC+3bZIJ939BeIb7vB0SCokMaueAdegRYNU6BGd1FczYTgr1iCj23Aq4FOl7zJxmY850l6BQOISgeqy0DT9/RccZkI6L+Cnaza6ECROLrMmS0q9jcNoW+7uHtagYuUbCes7i63h6DnnOoPyWn9RyWSzGDwGpampJgxXiBG0E8vF/Ap2tAwTgAzgE5U5lYDiCagErPZ2ZUL0Sl4BngVsuzlpPL8uHS6pTkbzXA1YDg0J05izCPP+isUYojwvuZ774HfZGSIZLUR1av3moZ+76krbso3PcDgGhTFWkjrwMy6LKpBRT2Ctw2kPBzFORABMCqZmGPJZ4ke3W+f4ScwjV0FMC+/pGBGy63sNVVXCuLVjmc5BJbbulyaops8Ld2ZkxlIGltamBqwUyXtMx56+ft+O0xhPvTlDARINSqQ3qVINNwObYLL3O13qQnFng2DZpZvvrnwwBRLAzQfALkp7GStvm8LH9rMj5l63KR8pmgMxMyDZRL68xbkFpbnHr57trrF/0AolXFMFMg9v1Plq+ENDiR7wcBURq2XpWjlHYvV4t1idRwYnIVhFaLorSlV/wNyOHVpALEmzVUS5UZxMCwR7LJPECs90OkHL78MMHbs9faxnm9R4WAMSa7z1RGZK7EnYDboc0wX2NkDFH95hy0MDMmauVNl+UIAlO8d0MsVOJ7iC3guRkiWhw2WS0ujbVeHwPEkv0Nyxrvo4JYqBgZoocg2rLF/s4d9IOLBwFixL7wCNv9afZ9v+am8/0wICryW5EN3r8hw29WgF/hz9UMdqsPydyOiV/NySrly4C5hPYojH5LGwcut3kOpVhSPOSQg62QPEBESpOA6JbzyOwFdVpnV1BnwYmyaWQt2zEBhgbEuLxxm90AUYHCLKbfdEC09RrM0FEJIWYP1H7zoRliUy3RuvUQIEcBsWB/MxcfbSb0DLcmIHpKg47+oiXEfoAutZWDANHxaXOflRoD+75fM1P6fgQQ2yxotZvBr28K+KTjPsDF5gZertFeQKBcJDuKPVfZngjQEoCNEpkrwFjwS3WGRgifPsHHxwf9WWgPUQIBzmg9q2SnZZRxyTZC+ypdM8S8NrsB4gNcNKAe6i8NEEm9Bvdwa8Em2QMRiHsHxEbPkQULYWkaeErzNycbV/pYrytYogyRBn13j7tZCq/7OIyX6+nu+30BorHvHaxuse9TWpva96OAWO8HVHC5naODNCrgwyVs5/i0WAwI0p7XGYtyorl5orUesHoG3Y6/+9wn5aQZvXdqzctzGEgEi1t4bk/jGu+lycbZQ0SLhtQsqp2/C7IpgOgfQ2wOMUAM6dX61gDIwHcCAH98gVdZwqBPJA8HiKZ8k8qERfob2h5osnEEck0Zmlq0qT1F4jxAX6fDD4fD1AveCftOsC9td+z71vaCobgyfD8OiKqM83hpgk9tzFvnt3juKVN5pA72zU8LiNVi89x2KM8mtfV7nkau5EGWdHeJrhKN38JYJd3IbxQNIG9qxnZZOEU2+ISndTiFLNWltKkzf+KQhAM8twArURnQpdjYKWKs/wggxvTqk3/wu5k6zNDkJM5BrV4B0R4LtklPKdW0UHXwqCR/0z+7sH9apeej5+ipAFE/dVE5vTzk5JSc0122tzdTFsPWT1PVSeH6gFD701nfVo/th+z7hvIK8f0EQOzN5opvKAqIk87As/qedEyn0XnZej8eGcf3SMudS9k2wL4/lOUk31Qz1ABKbpedomTtDDe2svU+3Lz7bfm4g3bZNnDcsu3XzvptjQExIE92in6N7VhaK1vvxyLF4x5n2TbAgDiUdTEgHi0gDmUS3G7ZwZD1M4YE2AbGkHJ5fXgB8enp6eP9/R0Wi0V5o+YRsQRYAiwBlgBLYAAJVFXltMp8iMyHOICpHUeTnB0ch56GHCXbwJDSLbdtLplyybRc65xoZBwMJxJ8Qd2yDRSkjBGHwoDIgDiiuR1HVxwMj0NPQ46SbWBI6ZbbNgMiA2K51jnRyDgYTiT4grplGyhIGSMOhQGRAXFEczuOrjgYHoeehhwl28CQ0i237cIBcdrf27BTxAx3Wv3ERtf1Oeu9q+RK/S7fTtkGYrrMl2msxRKeJwMieRGxh+cv6dLipNnnCV3fp+qyjyd15ryU4hS+PvW/140GCHCtO/s0EW+3EZtfDX91Vp5+uszJlCOYd+UG7osNfRfTja33lrNOzyCR0DhzwpS+khg7svqhL1zvz2ezBjPSy/l2GvP9rnZpTJh9P6j/rjLu0/f1AN2fXVB8ZVqh1iXaNFFrF9tPNWR96fcGbl6uIcY7mDqSsFOE+vwHFldvcK8uMPdeZuwsKMzvUsfpe+/oARGRUAvmHJMNwbroHTOFCC7JW4BnJX/nu4huKEDUBNhC1kOxMgyvLzl6kp2eAdH0oqDvd7VLTP/Evh8Ob11l3LPv+wGRcCQJfHAH8AiICspkbXfZLmJsCPi5BYgeGqVWsjG6oTyIia0S69bifXqDTZQU1b4R35aNiPor2M2uhQoEjYRibnAZLdqsObdN0ec9vDU3+ONb+bV+MONG7NZ+PAdlK+s5LJdiBpHMC8trvyBJmE3CZKXvgJwp3cQA0SRi9swhxHbiPNvDxQNmSBCEMDUvoLOY8rYb0iu2+1RA7NNOWj9pWSBaXYcpxsS3NitKaGyUPmr7bWwjGkdS6Z8I+0q1S/b9mkO3cN8PAKJNBaSBrw7INC+gImmFlsPQDkC2w5vPESCCCICVQ9VjFQnJ1W8eDLZv9wOIHsoqBKaYTxCPNUU2DhfhsmXn9pbgvPrQgUYHqzbw6FIupZ/QGMJzUNRGMSDUQkHUUzNBN2YQRgcWJg6ZcNOgpBuqLFLaKCAawYyag5npmzKz7aF9F8ScELmuhILFJ7hu9OX/dm+8p3yVJNROAUSld8Q9ambFuXYSiQMWTdR//l7A7csjzCUPqk0kHhsbpY/cOJIJiJ3sUsuQpodi37eidicZa+5NAU8/oWZAzfP9ICBKcmCJfT/hL5TSCmfUJSUjCJOrIJRBivTWYJbXq0HFuP5ZGfLNGqolZqD3QVw8W8sBx4MAEe8PRHgZ2z0q5Bwx2WnZ6KAhJ2Zm5w4gdmgzvHqnSto5+o0RBPszGyqzo0v1hE1EdBMDRHNfL2EOOOB7wZngnrQB0fdtVK+uHNtMDT3TnIskjyG2LVfvQTuJjg/LULT9A76sAB7e7mWW7MaUHapI2XZP6SM3juQAomlf6XZZy519v+Ve9cfmrjI+3PfDgIhKF/dvaDUrWb0vYP/6Ff7g0oRV3mknrAK/BERNLIvFQZX+fESb/qCZA37UuwcBImowdc+pfg/qLDhRNmaJ0AwGNCDG5Y3b7AaIqmIwi+k3AUyUHO3DJW7goRdDsUMplG6ih2oMsl56DvbGflMObnzlO+AtJTHNaEbv+zbmZ0ZHCRkiCbwYBLsAYsjuamCoF9V7ENcn/7x/U/vAVkyJjs0PiPUiICWOpANiV7u04w37vj9ad5VxH74fAcTWcFe7Gfz6ptFdrR43gjkdrd48jNnN1GPP1f6cCNASgMkSUPmACNH9Aj0HFGgkmNgrYXeuLiDq7JoIsBnylqUqKkgbASklQwzNIQ0QScN2AqM7lphDqAk6VYpYhmi6LjEHe2yjZIghOcd9xFhgDJIhRsanwX61g1uZGQrmeb1H/gu+6ZJXdGyBDDE5jqQBYle7pEM/+z4ll64y7sv3o4Aoy6YPFVxu56hsoVadcAnb+Qo+dDSNHjiJlTjdVekS7Wu4Aoy1l5czds4QhdP++AKvSg6+DFH8+y08y7KQqp+gfdLYXNw9CDtrSs2iWqlkrvyVfp09xGbhEptDDBDVHGENe3VitB2r9S0B1EvquwTd9A2IdVlM78tG9hCtRV/aHmKdRaWdrk7IELVe7T1ES6+5lYTw+OpFtTijB99e5d6hmPsvuINH+ObEFBwHqD3a5kxDveqRZwvq8bp7kPnVoa52iTyNfV/u35t6chdupA/bh6wG9P04IKrBPBplI30UfWv+TgwZo7FnYXyrAzsSRvPcDtC+Ayp6I9007UN/j5jys4v6dGf7V/cpVrf41KCvTGPPPXZCU1R8NDho2eATntYpTVRK858ypdps6/rxkuktwEpUBnRJLHaKGPcXAUTrd1qNlPWerFEqRLILfjeL6uZgQDT2hoTK1jBf7qwsR8vL3jeu/z3tlKl74tfvZ1p6KYAo3rV8ivDZdEBsQSk0PnPhoA9EPBIxJTS2cIZYr1FDB91qOQV9v6tdGpGCfT8IiF1l3LPvJwBiXpZ1zG+nZYhTzZAqV041ltPqt2y9n5asS51N2TbAvj+U3STfVDPUAEpul52iZO0MN7ay9T7cvLnlVgJl2wAD4lC2yoAYkCw7xVBmV3a7Zeu9bNmdyujKtgEGxKHsjAHxaAFxKJPgdssOhqyfMSTANjCGlMvrwwuIT09PH+/v77AQPwriP5YAS4AlwBJgCZyBBKqqcmbpXu59BoKwp8irxDNUeuyE4XmK5Oxmzb5/diqXE+aSKZdMz9PyWe+sd7YBtgFLAgyI7BTsFIlOwYI6Hwlwhng+usYzZUBkQDxPy2e9s97ZBtgGEhfDvIfIe0ln6yycHZyt6puJsw2cpw0UniFO+3sbdoqYU0yrn9jouj5nvXeV3Ol8xzYQ0+V5+b6TIZKs7+ouyfnG5LQi343Jl3yeLnSbbkcT2nbqVn0Uc4pgnyHGdDwo6+69Psatm6fohA6Rh/ttun669ttVxqHvzGf23atpTAdd58PfHYcEOvu+7y5NigSbfT9oDCX5vlsypSiMtEItAlyaqLWLIyQGXERWLHgjUvkHYyMKOkWwT+vyYCmnquY5xNx0zoLCZFqPjS/2/OgBsauMBZekYA5SDBmmPZgytpnJhUxjwTAmd35+/BLo7vvu3CkbqynhltAmE+z7huQK831iD9G9JV8Cn+BreQREBWWytmvqlfaW+xgbAn5uAaIPWGwbTOYfDDtuVmDEfe4FAApmk59Q0wp6gD06TvtGfFs2mi/uWqgAkZ+6DCJ+totYm+L5Pbw17B0uw8JuhRk3YowduD9lK+s5LJdiBm625jjJ7AVuxMIiVcZS/CL4qO8sVl6qmpGl9+OP/TwDQgJZNhDyY98z9n1J93VxJL5PHqoxMw4NfCvYzRCvlUWOaq+O7AAUfo6ABDxZFuXOJKt2vt9nOQXqcyaY7w1eOx8voMtpaFZTP8E1bBouOFN2Hj7E5bwB4igDu86mLZ675VYDUwusupSbO4awfjWNTwQItVA6yVjTCOEFStOg5GSrJGVXi5RZes83K/7iCCSQZQOBeENmh2iRjLlE2fcDhjGx79OnTLHiUUq7F5niRR1UjCBMroJQBilKW87KHWeYChBv1lAt6RW+K0If+OR7YbpTmH1SWUeojFzzwOEMz5fVELKRpKc4wD/AhSrNOoAY08dnN5ON8yFq4lViDFH9xgiCsc66ypiwB7x3Y5X7RY/pes+3Kf7iOCSQbgOheBO3b/Z98/wJbR3T+77nZxetgu/frmC2W9XZiwgwDxewf62ZuxviUOtgSTtZVVaTAVMTpWJR6LIbLv35SHZNEUoDqyiG9XxHTHUKu898pvp6bPVeF9R7jYmywSStmvhUs1DTgBiXdzrxK1UKRkFgFtNvPGC0yaGp11QZx+yB2m9O1Xu+RfEXxyKBVBsI2VfO4UL2fb9ldI2vffq+93eIOtNZ7Wbw65tGd5W5bARz+q7dT5SAiP7fnnPsOdp7kwBslCFdAcYEkOuMKU5B9umUUBIPB+G9RgkmAdmR+5Lm/i0NiHltHp4hhvpLA8SuMk6yByJrTtF7ri3x+8clgRQbCNtXmm23UkExgn2/EUspvu//Yb7MBiu43M7RQRqV0sIlbOcqa6xzHvj7agYvN+YejW0Esed1xqKyxXm7p2a3s4R+MkPdbtgp1HjIPi1n8OwxCLC5hed2/8o4NJQmO7wHYa9IU7Mo0ilVGTYFEP1jiM0hFjS6yjjwnQDAH1/gVdWZOUM8LqAaa7TdfR9Xe9r9fDcXYN8X+/e6muXqtSzfD9xUow5CXJrgo38z4v6Ozj3xCMa3oed2ZmX9nKGtp8GnehPO/CP2h3IcKugUvt8b6T6NcrGv3GvPPXZCUxwk1XLXssEnPK3DKWgM/lOmVJttXT8OiLcAK1EZ0KXY2Cli3F8EELvKOPjdTC7S2lPPrm5SsoMcO+J3j08CB/k+eOKUIQb2/SAgFub7fHVb8YcrUsuwxxeMph4xA+LUGpi+/7JtgH1/KAsp/Oq2oaad1i47RZqcTu2tsvV+atIucz5l2wAD4lBWw4AYkCw7xVBmV3a7Zeu9bNmdyujKtgEGxKHsjAHxaAFxKJPgdssOhqyfMSTANjCGlMvrwwuIT09PH+/v77BYLMobNY+IJcASYAmwBFgCA0igqiqnVT5UU/yhmgEsgZuUEuDsgA2BbeA8bYBLplwyPU/LZ72z3tkG2AYsCTAgslOwUyQ6BQvqfCTAGeL56BrPlAGRAfE8LZ/1znpnG2AbSFwM8x4i7yWdrbNwdnC2qm8mzjZwnjZQeIY47e9t2CliTjGtfmKj6/qc9d5VcqfzHdtATJfn5ftOhkhSmai7Mucbk9Mqh/YkLPY8oev7VNt7O2NKDT+POYXuT7fS3OPqu4ePYoS33nXvgu0+B4oguHtr1Jd5+unSt1fGojGLXgzLLvSd+cwlJ47pvcs8+JvjksCoNhCwYy01zZsYjG0E3V5qLMyPFefl+27JlCKX1cHcukQ7RIab5xapQteX6W7g5uU6wK6R13vQKRBBsuBap1gTcG8kc7azoPgHFldvcP/6HVr+9rwx47fzjTy3r1T95Lar3g/K2LpAGTOFCC7JW4BnJUdTN6aMKb2MGgw7ioY/G1YC49lAwI51EJAMQwB38AiVjzlIxWJjQa3iC6x9bEOtDPNjxXn5PrGH6FL5SOCDO4BHQFRQJiefpoBq2QVibAj4uSV0gx7Jn7H46aTynCjLKUg2ehTYZy9wo5jsm1GEvpEv2Tfi27IRUX8Fu9m1UIGgkajJhRXzfStzQZKhnSK3TdHnPbw1DBGYHYJi3IgxduA5KFtZz2G5FDNwszVDY1he+wXU7DE/oWaqCjhoQM5UNSNL73kmxW8fiQRGs4Eod6q26z1cPPio9AI0a3b7TjZat9stVggyeMy2c7q+Tx6qMVcRGvjqgNzwWlkKsFfgdgAKP0dBDkQArFTA93lVjH8vzxuznMLDeSh6JLNDA/BoeqgU2ThchMuWg41a9aW1qYGpBU+98jT1p5+347cz5XB/ikosBoRt3agBwdnfNmF0RlBozICm6cnSe55J8dtHIoGxbCDGWdr6cE1bRi72gwtrnKDY9t5WS0D4087lsl0i/lnTt8/L9+lTpjjoo3LWXmSKF3UGYgRhUlFIQaK05WROWIEKEG/WUC2JDMtxrqkAMdRvjARXAaZM8RAwxmSnssCaPLlBDFh8eoALlYk6gNihzTgfolglesYQ1W9cNqioYwQEKrOjS/WEbvC+LcGZOVYwPBJsOMthjmUDQTv++geuZjtVfQvEGOnX+j1bXcjHZFKBqyqBkinZJhGbz8T3PT+7aIV7/4ZWFLLGfQH716/w5woFSGKTt1aBCvwyYGpiWaxIqvTnI9nF300DiDILqkzCZD2qnANG9QoM6iw4UTYuGLXZOg2IcXnjNrsBohrDLKbfdEC0ZRxbWbdJpV83stAqZW4ym48VDM8SaY5k0mPZgN+O6/MQrS/GANGXMCAQE9sMMk67ZxTCft5EM7korcdEbVEgfz4x3/f+DlGvwle7Gfz6pjMDJfSNYE5HK5XgykWfEvStbMx9IQnALzekMn1ZxKG+l+IUITAExZzdlJOjA0JGJg0qTTZ5GWJem90AUWWpEtRD/aUBIinj6N6Lyrw9C5VGFUTWnKL3qCr5haOWwGg24LVjvDdnifLSXnwH/Ai3H9jWoRfPtu/mZoin4/v+H+bLbLCCy+0cHaRRqxe4hO3crUP7D7nEMjq8ClE1a1TTdj0u1l6ej4adQo0H6MzQl30Y+ezfV3ALz7LULP+MQ0OxuXhq+GjRkJpF2QuK3AzR2cdsxhCbQwwQQzK2vjWcPfCdAMAfX+BVrSI4Q8zziXN5ezRAtBfNXtAK+5JRXdKnU51TppE9RCPhcONt0vmBE/X9wE016iCEtUqpFbIF93d07cGMxpmMb0PP7bScPgShM7H6pGX7l/obHJ+TB53C91vDZk/KN1YDEmUJoj3hFTulJarNGoC1bPBK0jqliUrW/lOmVJvtnmA8Q7wFWInKgC7Fxk4R4/4igBiTsVGSR7ILflcfTvDLnNkuzgX0QvMcDxDt39P6toZii0u9oMZRkGjL5zNkrNCH3pSknLh9Pr7PV7cVf3UbVcPnUNaHBEYNhn0MmNvoXQJsA72L9CgaLPzqtmllWLZTMCAOZR1l632oWXO7WAJsA+dpDwyIAb2X7RQMiEO5bNl6H2rW3C4DItsAA+LRAiIb71ASYEAcSrLH0y7bwPHoqs+RegHx6enp4/39HRaLRZ/9cVssAZYAS4AlwBIoVgJVVTlj40M1xR+qKdaejn5gnB0cvQoPngDbwMEiPMoGuGTKJdOjNNwhB83BcEjpHkfbbAPHoae+R8mAyIDYt00dfXscDI9ehQdPgG0vPDUrAAAgAElEQVTgYBEeZQMMiAyIR2m4Qw6ag+GQ0j2OttkGjkNPfY+SAZEBsW+bOvr2OBgevQoPngDbwMEiPMoGCgfEaX9rx04Rs+lp9RMbXdfnrPeukjud79gGYro8L993TpmSNEbq/rv5BvPhKUqdKDNFTODiebrQ9V2qulX3TtWU/sx3RnUKh8nalKkYmWR9eBTXmdbck+QfQbmVeqcrRSgcllq6fvKlX38R1GtAZqHvzGf23at8l2lXXZ3Sd6P6PrJzyle1vUb9mH0/GjO6+r77swuKXFZfomyRrNJErV3cJTHgIrJiARMUg0GX3sdzCusicIP1Qo1csowA3MEjVDceQFT6MBYDzo33fkkUB4hBvQZkJminbgGeFe+baQ8tS7iwFbnIgA18tBxaMJ7eu1glfzOGBMazAW3HNf+hyQwUemZJgX2/5ZEdwPeJ3yG6t61L4IM7gEdAVFCYM6vN8lp2gRgbAn5uASIFFJR3kMzw+W40mlNEuf20HPZw8TCznEbPK3Abvt2+k1nV7bY6wlmozUZC6QczbsQYO/D3ylbWc1guxS39brZmaA3rVZCdGuzfgcVTwB6oysdoes83Sf5iJAmMbwMhNosY0wX7fktcbBlIT75P/jDfzCA08K1gN2tZ2mtOP4DNx0/4i1iB2wHIXqFTnFuSnw9Eu1W9CvBUCxtRBIgwc/xpLKeI8Ra2cq+pi0h+yeAiAC9SIpxoO5fPcok4KM1sy8PJiBjow/rV9DIRINRKQ3qdCboxgr+NlI3XHmiKrrH0nmOL/O64EhjfBg4ARPZ9f1zsyffpm2pw46ictReZ4kVdxjNAk1QUCs6SUf0FbgyQI1iZb9ZQLe33fA4SW02lO9ZYTkFlKU3Z+esfxDofmJuUtY+hGvEOyoVFu2DB0hiGNTuk3xhBsDE6w+iDMjNWTITMMF+iVe4XPY6l93RL5DfHlsD4NnAoILLvawxqbaU/3/dc3dYGsPu3K5jpbELub13A/vUr/LmaQcO4Tmzy1oNVZTUJiJpYFpu8Lrvhcp2PONN0FZmRVH4W+xzHGssp/Bliva/QMtjHANG3aECLDFFqlLr6DnaiHSYDNkuz9ZioMiUCuVlMv+mAaOs1llW3SWXYHqj95rH0nmOL/O64EhjfBg4FRPZ9uzoUw4Ic3/feZaozl9VuBr++6ZOQKuBuBHM6WqkEsxbNFO1b2QgHaAOuBODIydWYAHJdajSn8O4h4r05a/QGe7V4FgAX3H6gnDxMhhjSbxogknqN7ruqAzOxxRFRxRhN77kGye+PJoHxbeAAQGTfl9WjNnHo3/f9l3vLbLCCy+0cHaRRyoRL2M7dPShyX0eadqy8iTMQlS2i/Sw7NV5CP5mhbnc8p7CAwQtaYXnVKx4w91mdU6aRPURiX87ZQ2ze8ewhWs/9+o8Bomqf1GtIZoHvhDx+fIFXdao0Z5U4WjTmjiaXwHi+b1ZeaF+JxUl9sp59/y+FKSQWHOD7AbYLdRDCylD07zvc3//ZpxRFxRQDV+i5XZKjD0HUB3nEKUXrj9gfyvG0UZ3CKC/7ysNxx3BlQbTl6wv9e/ubJ33wRUnO0d0twEpUBnTpO3aKGOs/AogxvfrmEfyuPpjUnqh15TOq3nMMkt8dTQLj2YDlX42biTMZe1h8uhaH+I0/7+8RHbtn328EJ7Ggu+8z/RMfrhgt+JTW0XjBsLSZ83jGrw6xzEuSQOFXt00rKg6M08p/qt5Z71NJvpx+2QbK0cWYI2FADEibnWJMUyynL9Z7ObqYaiRsA1NJftp+GRAZEKe1wAJ752BYoFJGHhLbwMgCL6Q7LyA+PT19vL+/w2KxKGSoPAyWAEuAJcASYAkMK4GqqpwO+FANH6oZ1uoKbp2zg4KVM9LQ2AZGEnRh3XDJlEumhZnk9MPhYDi9DqYeAdvA1BqYpn8GRAbEaSyv4F45GBasnJGGxjYwkqAL64YBkQGxMJOcfjgcDKfXwdQjYBuYWgPT9M+AyIA4jeUV3CsHw4KVM9LQ2AZGEnRh3RQOiAHS1xEEyU4RE/K0+omNrutz1ntXyZ3Od2wDMV2el+87p0wp/jlQd0nON5r1ohYi+W5MvuTzPKHr+1S9d/1ljmFspwiNP3luBOVWqjwctouovPL0E22OeEHPWz8y7sq15oqfhb4zn7nkxGPrvYtc+JthJTC2DXj927qfNOjL7Pst/rSXFYM/LqT7vvuzC4rsVyvLukS7IbeNUtvHjDo14OpLv2v+QD+7Qqw/8/l4ThEaf8bclD4o0IB1TeAc+isOEBEJtRi5yUxhXfQu517VTB+CZ/MW4FlxPjrfXb3BvXomqaVAXPz7VyOa8fSeZ4/89ngSGM8GYr7/ABeaQJ0kXFcyYd8f1PeJ3yG6TAsS+OAOxHXsq4+fUIcUzHgv80WLXSDGhoCfW4CIgx4Z2xPYIDJ8ajyn0IM6hBMt8K1NJ+VkVnu4eMAMEIKQRANoSH9aP5i30b5hP/S9spX1HJZLcae/u2Iz1IUDgiA6vgbYNHYXWDwFAglVzRhf7xlGya+OIoHxbYDwX4dP1o6tCXGDfR+uZjR5co7vkz/MNzMIrZwV7GYyMoFcZFsKsFfg9iDCz1GQA5QBeBOdMwbE0OrRWKRE+BB3Lp+lw4e4nCsg8vAhNs8VUSfKwEz9a+qbCBBqv0e2NRPcjwR3I1kd8PJL0nRi4wfDUWI8d5IhgfFtgI5dMj4+Cv+4h7erGV39Yt+XSdeQvk/fVIMDCypn7UWmeFFnFAZokopCqxxR2nLQG6+CFCDerKFa0ihv2vi5A6KPnR7xDsqFBc6sWgk6JVNnhWpXAKisLEe/MYJgrF1Tt9Tqji7VEzaB92UIzszxg2FGpOZXR5HA+Dbgj101KNo8skgMpJ82q0jJqSgTFvZ9lbAphskM3/dc3dYGsPu3K5jpbEIEmIcL2L9+hT9XM9itVLZIbPLWalJlNQmImlgW27kuu+Fym4801x80D/WckpxCl569+6Opq0RRapS6+g52ou0AIplZYRD0AaJywFlMv+mAKINC1RJLu4AYWGGj72ybMPcX66fj6/1QS+Xv+5bA+DZA2a/pH7WtQr1Xhp2XfZ/MEO2YcYjve+8y1avw1W4Gv77p06UqK9gI5nSUpQRXLvKUBFzNfFmNGH4bcCUAGyUyygXOOEOUZVFUusbiwcDmLR+qQyu4ZNpLhhjSbxogkobtzMMF55hDSBERwWT8YNh3OOf2DpXA+Dbgxq7URV99boN9v0nE5M6duYAm7SHD9/2Xe8tssILL7RwdpFHKhEvYzt09KP+pzxiAudkI3s9yJxlrL89NSnCKdsTxuZErSJWlt6dMI3uIxL6cs4fYvOPZQ7Se+/UfA0TVPrSZYSsP61sDIAPfCXn8+AKv6lQpZ4h5PnEubxfh+54DMfbP3Op1HZE9su+bVbADfD/AdqEOQlyaQUr/jsY48l8vwa1TpnYtPPTcXvXThyD0CklVhhufTf39nc/Jx3MKfbjEHEk9/r1c/SXPzfrdUlOedkosulSNStGoxN3KzhqboXehn1uAlagM6PZip4ix/iOA6MxFyUfX/o2SPJpH8LuZZY9uKX48vZ8LvBzfPMezgZDvf64zHeT8wZjGvm/uEWKzkzGju+8z/RPvJR1fFOtpxOMFw54GzM30LgG2gd5FehQNFn5127QyZKeYVv5T9c56n0ry5fTLNlCOLsYcCQNiQNrsFGOaYjl9sd7L0cVUI2EbmEry0/bLgMiAOK0FFtg7B8MClTLykNgGRhZ4Id15AfHp6enj/f0dFotFIUPlYbAEWAIsAZYAS2BYCVRV5XTAh2r4UM2wVldw65wdFKyckYbGNjCSoAvrhkumXDItzCSnHw4Hw+l1MPUI2Aam1sA0/TMgMiBOY3kF98rBsGDljDQ0toGRBF1YNwyIDIiFmeT0w+FgOL0Oph4B28DUGpimfwZEBsRpLK/gXjkYFqyckYbGNjCSoAvrpnBApNgUxpMgO0VM1tPqJza6rs9Z710ldzrfsQ3EdHlevu+cMqX452qmgCXYl82S78bkSz5PF7q+S1U3496pmj+AsZ1Cz8G5r9C6ozB4nyFBuZV6p6tD/xQVWbp+ok15Xgjq1Zor1nnoO/OZS048tt67yoa/G04CWTYQsEMxQq9fo+HrO0ttX833yeFkYrZ8Xr7v/uyC4tzSgdoiWqSJWrsoKlHoiKxY3GFNMRh06T3LKbp00HyjLy3fwM3LtcX8jAmTabqithlB/vsIxmLAufHeP9B850vUT1fZBPVqXfQubbGqueIEz+YtwLPifDTt4R9YXL3BvXomAxGIi3//akY5nt67Coa/G1oC6TYQsMPPIb82ZyBjZnUJ2+0cNh8/QVtjvk8OLRnd/nn5PvE7RJd+SCoR7kBQMawaJVoB3GG7iLEh4OeW0HHQs9ltsR0ECTPTDSbdKdLbDL9JUDw5nIS2fE0DJamWPDQyW/Xp3WYPFw8zWOp/kIQUgmlDLi8sdghKPxuAa83IYbNHhL5Xc1nPYbkUV/q72ZohL6xXQXQsKeB08Ag4aMAeqGrG+Hrvy364nb4kkGwDCbycUXJvxd/3cFEviB26NcxRGvBHd3Fnx5OYL4tV5Ap2M+3Lwh/v4e1Kxwbs29rfzsP3yR/mm6sVHZhrAcJGkQVbBmIryQ5A4ecoyAHKAEJgKDwiQIKb4zDJTpHTaPBdmvOwLqe0xkmCXiprdrNq1YDXZkwgONUo55u3GZSZbXn4EJftKjesX019EwFCLTOk15kYK8HdmLQgcDJzLYv6wfh6782AuKGeJJBqA2kkvnEu06aq9vUPXM1e4EZUOj7bpN3K33z+SC5827ZSYu1yq32xBU9dcTLnel6+T99UgwWOyll7kSle1EHFAE0ySKMMR5S2kPJrW8YZkALEmzVUy1ax2VlWRydJdYqOzROf+R2n4UWzeCibRkh2+wZJWkZtubDAmVU7DKc8Q7ZJ6GelFkO2/qL6jREEYxGZsqEyO7pUT8gU78la5X4GxP6s+ZhbSvX9NDvMAMTvigOxqvlmjUVq1B9NfzLGFovFn90KixMPCBJuzFJvxO4T833P1W2twO/fUDYhBPVwAfvXr/DnagaNkIgDHrWTqNRbCk0Ty2L30ak5TvFdIlfK4SRwKGOKJZIxh011ilg76c8pxyGMfAn1XplD+utbNCAQE6VGqavvJpu03nvFGSKZaWPHocqUaLyzmH7TAdHWa9rKXBQLwvZA7TePr/d0C+E3x5FAqg2k2WEeIGrC82q9h2e4bas2UX9U9i73xGsy3ORY3Bsgqmrhifm+9y5TvQpf7Wbw65vODFTA3Qjm9F27nxjMWvQBEfS+Y+ttwJUAbJTIXMeIBb9cV0p1itx2/e+7jpPmcDqzRqVr3Al2pEA5eZgMMaTfNEAk9Zqwd5NkD8TKeXy992dB3FI/Eki2gQQ7TN9DRKV71e56XcFSL1KjGSKKqfsLeJhlxGK1N4kzvsMzxNPxff/l3jIbrOByO0cHaVQgh0vYzlfoxF5sZZT2vFaSWz9Hxb764AfUZYZDM0PdbrJT9OODzQEWYx/McyDG/qmLGEKd7VjZo3PK1DoVJ0rU6tSlLM8Q+3LOJn/zjmcfwXpO7us15VUPiMvnqn1SrxaYEuUc0h6EPH58gVd1qpQzxN6M96QaSvf9kB1qkcTiXJ3Z6W2n+itUHWvK+p49RGovvWMszgXE5bat3FF7jKfi+wG2C3UQwtrL0r+1cX//Z59skkcYEXCFntslOTuYK4OzfqfXeCaxP5TjtelOkdMq9a4+XGI+0yc9m/1D9Tj4u0JHFkSp2Shlo+fo39s+rLE5ursFWInKgC59x04RY/1HMsSYXn3zCH5Xl5LaE7WufMbT+6F2w98PJYEsG/DZoTwPoU9stiOl/Jfc/9btGnEs5I8KSuXCeGv+/MoGWT2cxp+77CGej+8z/ROfNhwq1hTfblYwLH42PMAuEmAb6CK14/+m8KvbphUwO8W08p+qd9b7VJIvp1+2gXJ0MeZIGBAD0manGNMUy+mL9V6OLqYaCdvAVJKftl8GRAbEaS2wwN45GBaolJGHxDYwssAL6c4LiP/jf/3PDzHG//4//1XIUHkYLAGWAEuAJcASGFYCVVU5HXzSgPj//vf/Hbb3glvnVWLByhlwaKz3AYV7JE2zDRyJonoeZjRDZECUiTL/nZEEOBiekbI9U2UbOE8bYEAM6J2dgp3iPCXAs2bfP08bYEBkQDxPy2e9s97ZBtgGLAkwILJTsFMkOgUL6nwkwBni+egaz5QBkQHxAMun2C4OaK6QT/sOhj7iVnl9nI/OqxBZnOsw+raBc5Xjsc2bAbEQQNR3werhtHfCEne9hu5oJSi3gnefovk7t9tHrXl4QPTLRd/s39KH4Xt0Q9+Zz1xyYtMp6IuZKR48n7gcQPQyjtB3X9btJpIoR3XGL6RIgAExRUqn9w4DYgmAiMiWBVMHxUpvEnF6Bq0utTYuWHfYLvwTLg4Qg3KxLnqXc69qnkjBs3kL8KyYT0x5tuweQtZu9gYwCiB6OCkb7ZCErqcXgEqdEQNiqZoZdlwMiCUAoj0GIximZmEBihkPhZSo2MncY7OHiwfMACEqeZqbzc5Qcaaix7YBuNa3+tvsEaHvFY/meg7L5WM8C8JyEUTHkjnqJ/wlZxGQUwBcqEyvEyBamTlelGDQtTNX8GX73jHnyvMe3uTqYAW7mdaR0KH4d63zNPLtYUNRWa0zIJalj7FGw4BYIiBS3H4avcATvIIZhQIekT19jvAhajJSBDIOH+JyroDIw4fYPHczMBOAdIkwsRyI5DLzcDeS/GuREqVgJn/93rJo5gOimXXaIEuWTDtmiHZbcXlqHWkZt4CqQTun/DtWYJq6HwbEqTUwTf8MiMUBYphMlCK0rbHrb7jCDNnGvBDvINiZVfuiUzKNMnRTWRkCX1G6nL3AjQRi3Y8LzrARBNAxBzDlQgVxklNOZY4u6bLISGV6jAit63+iALHlT0Tj9B2IseTWGyCSi56YPHN57mJ6OI/nDIjnoWd7lgyIhQGiDJ4VJlC2B+gh1U3NEEWp0ZOdOIBIZlY4wPoAUdYy4edMAGJ76KWdic5yIwTBaOq2XFxApBcSMXlSC4z8DFHv+zZpvFH+7RcQc+XJgNgltDMgdpHa8X/DgFgQIMaCd5sJ2lmXeBIAFwxs3vKhCuq4ZNpLhriDVbPPlwju1mukXJx5uIG/qzyzAZHco23n3S8g5sqTAbFLmGZA7CK14/+GAbEIQFT7OuBmhv8sruDtvi05hoJ8ne1AfdJSlyidU6aRPcSXG9ir05n6oIqzh9i849lDtJ6T+3pS7rEM0S8X51tq35WQpywt//gCr6pG20uGaAGi1NFjuy/aGyBS5V/Dfil5MiB2CdMMiF2kdvzfMCCWAIjq5xLOUMT+1rdf8Ola7XeJF2I/5HbaIg7hGCci0XP07+0pU+u3cUb/ItjeAqxu4OVal/LsAzLE7yibNiKAGJKLADTfPILfzeDv5nSlFKi5gPDsIdqgTh6cUWq6XK9hvtzBN5UZ9weIYry58mRA7BKmGRC7SO34v2FALAEQj9+OTmoGHAxPSp2dJsM20ElsR/8RAyID4tEbcd8T4GDYt0SPrz22gePTWR8jZkBkQOzDjk6qDQ6GJ6XOTpNhG+gktqP/iAGRAfHojbjvCXAw7Fuix9ce28Dx6ayPEUcB8b//z3/10Q+3wRJgCbAEWAIsgeIlUFWVM8ZP//7778fv37/h7u6u+AkMNUBeJQ4l2bLbZb2XrZ8xRsc2MIaUy+vDmyEyINpXeJWnPB7RMBLgYDiMXI+pVbaBY9JWf2NlQOQ9xP6s6URa4mB4Ioo8YBpsAwcI74g/ZUBkQDxi8x1m6BwMh5HrMbXKNnBM2upvrAyIDIj9WdOJtMTB8EQUecA02AYOEN4Rf1o4IKaS4w6jAXaKmFyn1U9sdF2fs967Su50vmMbiOnyvHzfOWVKkoiquyTnFp9df4SjeULXbOTtPZwxpYafZzlFgDFd9JIytvpSaMxWX4/PoWU6bFo9fp2nny4d2wzzmInevMtUUBu2vIqh78xnLjlxlt67TIq/KV4CWTYQ8n3rXl1fbGLfd02iJN93f3ZB8e1pZVskqzRRaxcfSA24msFhAzcv1+BnV8gbQ7pTWAwSUi6VujQ6fWxSbtUlbLeakf7MAVHY3C3As2LfMJkpAjIXxMSh767e4F616Vy87VzunWcz/PZpSKA/33+AC80+E+AsZd+37KYw3yd+h+gSsEolwh3AIyDOO8zgLfMbi10gxoaAn1uAaAAN5XhhtvlcV012igRuPi2HEFjXC4ka1B3KJcxTGJCpG+BtmYT0odgrnlewm10LtSqi23t4axgiMDuE1s8G4Fq/b7NHhPpTtrKew3IpenOzNUNnOKAIomPJQ/wT/qrzaGlnu1WbJTbfBgIRVc1I1nuuQfH7RyOBZBsI+b4kyMb8lXZsbMXBvl+275M/zDdLd1q5dfCUDOkiMlHccLCBD8w/hzj37ABuBigU5ABnXT6/mgYQ09jb42NrMuuvf+Bq1pIAm3JXADO3ZLpUWSVJVtu2lSLv5VYbZwtmuhxJ6We5bUHQ5hcM96eppSLOoNWN5jYT3I8EdyO54PCSItvckHVHycHwaMI7DzRXAqk2EPP9lhuzXlT6FsTs+xENTez79E01OLCglHYvM5s9vH7/bO53kStztEoSpS0U+GuR4FWUAsSbNVRLiiXeFmIcdHIco7tTiHVBKxNV+JQZTDxDrOWIiYBBBH+dIUZZ7E2OQcNhY/r4nMudR2VlOfqNEQRjbZm6pTI7ulRP2ATe17HK/QyIOR5yuu/26ft6fzDEZYptl30/HNen8H3P1W1tALt/Q0FaBJiHC9i/foU/uGxlbTa301QZhQRETSyLhaAzDlxuI4huHX8sBRCpccTHZgb0Nnt5htsWEMlsxwSmNiuryXCbMmJMH70BoqoYyJJRSL/pgIiDxGd90CghQ7S/c1xNLDZ0dq0epgbD04UDnlmqDYQzxD0s6rq+rJ7V1RNwCKllGmAsoNn3sQWW4Pveu0y14la7Gfz6pvdrVFawEczpqGZOZjNoqrHnaF9IArARACmnjYNOjqunOoVdJqb3s+JjczIcBX7rdQXL5AxRokW9d7G/gAe8h5Ehb1Xhdk+4GoCckiHiPRRb+mmASIJawr5tDAzlaIisOVnvOcbE7x6VBJJtIGCHbszyxwD2fdo8SvF9/+XeMhus4HI7RwdplKLhErbzVbNfGD9IEgMJHHDdvTNXhLH28nwy2Slkmde/j9qlZIq/WW7FeRO9Z+jZQ6SypY76wAdTnJ98EIDo7CE2Y4npIwaIaq6whr06FdpqMCTzwHcCAH98gVe8p80ZYp5jnMHbvfg+uZ+/BPtnam6GKFdq7WFE9n0QVaEpfT/AdqEOQlyaQUr/ZsT4nVi9BLdOmYL4oR0KcKHndgZCH4Ko9x31KcdWbIf+HjHdKXSmocuDuLybPjZyD0yXOY29LqtNSxd14iPKM1vjt3kOyGpRNd932UO8BViJyoCee+wUMdZ/BBCt33A1mtWyMErASObB7+oyslxkyD+3FJ+l9zMAh3OcYpYN+OxQlULFb4tbV6vPCNh/7PuWRArzfaZ/4tOG5xgH5ZyzguHZSum0J842cNr69c2u8KvbplUKO8W08p+qd9b7VJIvp1+2gXJ0MeZIGBAD0manGNMUy+mL9V6OLqYaCdvAVJKftl8GRAbEaS2wwN45GBaolJGHxDYwssAL6c4LiE9PTx/v7++wWCwKGSoPgyXAEmAJsARYAsNKoKoqpwM+VMOHK4a1uoJb5+ygYOWMNDS2gZEEXVg3XDLlkmlhJjn9cDgYTq+DqUfANjC1BqbpnwGRAXEayyu4Vw6GBStnpKGxDYwk6MK6YUBkQCzMJKcfDgfD6XUw9QjYBqbWwDT9MyAyIE5jeQX3ysGwYOWMNDS2gZEEXVg3hQMidXn0eBJkp4jJelr9xEbX9TnrvavkTuc7toGYLs/L951TphQHVc0U4F5WS74bky/5PF3o+u5O3Yx7p2r+ALKcwqJWMvq37uXz3bGqedPs584F2/lTGeiLdP10HUBQrwGZh74zn7nkxFl67zox/q5oCeTagLYp03eJe5oJ/k0hCPZ91xxK8n33ZxcUuawO9JaSaaLWLvafGHARWXHDlWcxGHTpPd0prEvHpVwqxXuGCY9puiE9Nim36hK22zlsPn7CX+rB2QJiUK8BmQuezVuAZ8WQUTuWluk/sLh6g3v1rOWO1NLmu0y7+MqpfZPv+xu4ebm2CMAT45fmQ2Tfb82oMN8nfofoUvnIAA53AI+AqKAsAHDYLmJsCPi5ZVAG0ARckGSGz3fZZKcIcfNJklzMCWjLpx1XvZCoHWs513RPirlC8yHK1+2VZyszN8DbevN/W7crkGQFu5lmDxFt38NbwxCB2SG0fjYA1/p9mz0i1J+SxXoOy6WgBHCzNUNrWK97segQ3Kt64RAIPgF7oKoZyXrPNyn+4kgkkG8DFNVZJiCy7zdJgGMmE/s++cN8M1PRgb0OnpoV2ibLtQO0HYDCz5FBAc66Il5Fssrne2KqU4RZsz+rckgLLC83EQqYr3/gavYCN/tXEEwxptw9fIg6AyI52Nq2UuS93GpgasFMl4DNuernLQia2ZgqBYEF7g1foqaxigBhm0I3IDgTWR/FAUnJ1msPNJ1Yqt7zLYq/OBYJ5NuAHxBDVGNGdehiD6/s+7SJIB+ewvfpm2pwYEEp7V5mNnWQN4I3uTJHGZIobaHAX0sCZ1AKEG/WUC3boB52Ksowu7lhqlNQWYZdNtZ7BCYXpDku/A1migYR/HWGSLLeY5mZHIPG2GL6+NyFD3EGmFDY0F9UvzGCYCwfU68pMq+/JuwB7+kSezqpeu9mVfzVMUgg3wbiccdeLGI5sHMDCF8AACAASURBVO+HrGJ63/dc3dYGsPs3FKRFgHm4gP3rV/hzhQKkdeihnbLKKGTA1MSyWCA648DlNpfIlRIhBhKXhjPPFVOdIpwh7iV5sc6ga6cAtb/oB0RNelyt9/AMty0gktmOCWRtFliT4TaAFdNHb4Co5ivLxSH9pgOirddYVo5X3teVSWZtwKyxv1g/SdV7njXx28ckgXwbiAOi9ummmoYEYi6g28oF+76qMiEfnsL3vXeZasWtdjP49e0DfsqzCCpD2QjmdLRfRmYzyApiz9XqXgR0CcBGicx1rz7BMCswBvYQ3XH7Hcc5jKTaXa8rWCZniPrgzg5W+wt4wPuXGfKu9UrsXxpzpfZI7AoA3j+1dZYGiKReQ/u2auxJ9kBkzfnB8JhCPY81RQL5NpAAiIG9bPZ9Wiul+L7/cm+ZDVZwuZ2jgzTKGOAStvMVfOhoSpWrjHnHjAgHXHfvrG1KPQN/JpDiBPY76U5hBXYcrMk9PfenKnJZgUrPCo5khif3IJrSnmcPkdpP66gPXAJ1TrgSgLjcWnuIzVhi+o0BYkivAZnrQ0eUPYig9OMLvCobpcpY6XrvYlX8zTFIIN8GXFv/Z3EFb/f1OQDt375qBfu+bRVl+X6A7UIdhLg0wUf/ZsT9/Z99yhDA3EcLPbczEPoQRH2QR5xStP48v/lJdcgspzDKkWZ5t9k/VB2Hfoeo92KbMep2jbnowyhNg7BXPyPQ33XTR5c9xFuAlagM6NJo7BQx1n8EEGN69ck8+F1dRg4ddMjSe6ox8XtHJYF0G7B8Efv4lx9mXLJiJhYI+VM19n1/TB/Z95n+ifeSjiqA9TnY9GDYZ6/cVkkSYBsoSRvjjaXwq9vGEwTVEzvFtPKfqnfW+1SSL6dftoFydDHmSBgQA9JmpxjTFMvpi/Veji6mGgnbwFSSn7ZfBkQGxGktsMDeORgWqJSRh8Q2MLLAC+nOC4hPT08f7+/vsFgsChkqD4MlwBJgCbAEWALDSqCqKqcDPlTDh2qGtbqCW+fsoGDljDQ0toGRBF1YN1wy5ZJpYSY5/XA4GE6vg6lHwDYwtQam6Z8BkQFxGssruFcOhgUrZ6ShsQ2MJOjCumFAZEAszCSnHw4Hw+l1MPUI2Aam1sA0/TMgMiBOY3kF98rBsGDljDQ0toGRBF1YN4UDInV59HgSZKeIyXpa/cRG1/U5672r5E7nO7aBmC7Py/edU6YU/xyo++TmG816UQuRfDcmX/J5ntD1/Z2+u0Jzh5DrFHT/xF2tnjtW9Z2n9vidC7ZzJzLY+3n66TIMLVP9rXFXrkVnhZ+FvjOfueTEuXrvMi/+pmwJ5NhAuq2JO/rNWKmlwL7v2kNJvu/+7IKiLtGXKFsBnryotpP9pwZcfen3Bm5ersHHSJ87hHSnCPWfOgfFdlFdwnY7h83HT1AsRibpcu4kBn0/fW6dhoFIqAVhgMlMYV30Lm2xqnkmBc/mLcCzuvDc+e7qDe7Vs5Y7Ukub+RA76erEPkr2/ZCNBu3XFJiMmez7rVAK833id4gUvckneIA7gEdAVFCYvV3mixa7QIwNAT+3Ai4OeiT7b4xuKM9rk52iaZbqPx006oVEDerL+aah0XIzRL9M3QBvjymkD/FMIMkKdrNroVbBOwWbj3t4axgiMJOHntsG4Fq/bxM5h/pTtrKew3IpenOzNUNjeFG2FwAoeJf1wiEg5wAPHVXNyNd7nl3x2+VLoLMNBGytrqi9wI1YtFnxi32/bN8nf5hvBmYNfHXwbFigLf4/O0DbASj8HAU5QBkACYYt+I6fIWoH9wNiiG4Il00k/dPXP4bjmHJXAGMD5lJllST/YuuEKfJebrVxtmCmSz2m/vRziw9Rj0VxPF6DBe4NX6Kmzok4QyugBgRngume4oC82cOrG20s8GwahMWna6jW5jedg2H5cZ5HmCiBzjbgEFejDgPPmqoa+z6tISS7KXyfvqkGKxSltHtEbGsEb3JFZDOq2ysmnGEqQLxZQ7WkV1am9ErMEK0RikCOAAM/xaVmzBQN4pudIl4mWe+xzEyOQQPAYvr43IUPcQaYUBggR78xgmAsHVO3VGZHl+oJm8B8icR+budgmBhs+bXyJdDNBkLxJxyb2PdDNjG973uubmsD2P0bCtIiwDxcwP71K/y5QgHSOvTQTlllFGKvZ6aJZbFAdMaBy212KY4SYPmAWAMGyqiNBaQomepspd0je4bbFhDJVaYJZG0WWJPhNoAV00dvgKjmN4vpNx0Q8QKh2U9MyBDt72yrMfcX66fdgmH5QZ5HmC6BLjYQsrWYHZqLOfZ9O1G4rlpCencxTMf9mMxzfN97l6lW3Go3g1/f9IkplRVsBHP6rt1PJLMZNNXYc7X/KAK6BGAjAB4pIEb3EVD5ToHfel3BMjlDlKdP4Gq2g9X+Ah7Ef/U+W4a8f6ozJs7+pQHI1L6dnSGi/h2VpQEiadjOwsAdS8wh5HAIfXQJhumhlt88Bgnk2sAhYCjk4VQ32PelmZTi+/7LvWU2WMHldo4O0iiEhkvYzlVpr442MkPx7+mlPa8zHHfvzHWsWHt5rpjrFNR8/1lcwdt9u4kec5w2Q2zlJ/cfm9KeZw+RypY66gOXQFMAcbm19hCbscT0EQNENVdoV4etBq1vCaBeUt8JAPzxBV4V4uesEvOsh98+Zgmk+37IRkPPTOm45X5UHWPfB/PYyPi+H2C7UAchLs0gpX8z4v7Oxj5lCADGt6Hn9qrfOmrf2JQ+nGEa2aG/R0x3ikD/X37Ap+v6vKb8s+RmlwZMQNQZzBK2xl6X1R/RZjd9dNlDvAVYicqALn3HThFjGUQAEe/1YUFpWRglYFRSD35Xl5FDh5zS9X7MIZ/HHpJAsg2EbO3bL9P3dYfEvjW5/63tm32/VdVEvs/0T7yXdLYRMzkYnq2ETn/ibAOnr2NqhoVf3TatUtgpppX/VL2z3qeSfDn9sg2Uo4sxR8KAGJA2O8WYplhOX6z3cnQx1UjYBqaS/LT9MiAyIE5rgQX2zsGwQKWMPCS2gZEFXkh3XkB8enr6eH9/h8ViUchQeRgsAZYAS4AlwBIYVgJVVTkd8KEaPlQzrNUV3DpnBwUrZ6ShsQ2MJOjCuuGSKZdMCzPJ6YfDwXB6HUw9AraBqTUwTf8MiAyI01hewb1yMCxYOSMNjW1gJEEX1g0DIgNiYSY5/XA4GE6vg6lHwDYwtQam6Z8BkQFxGssruFcOhgUrZ6ShsQ2MJOjCuikcEKnLo8eTIDtFTNbT6ic2uq7PWe9dJXc637ENxHR5Xr7vnDKl+OdqpoAlzDea9aIWIvluTL7k83Sh67s7dTPunar5A8hxilD/qWOTF38/iutOTcJa54Lt/KkM9EW6froOICg7i84K6zxdHy45cY7eu86LvytbAjk2ELRR465TP4Ud+75rDyX5vvuzC4q2SCvbuqyWJmrt4gCJAReRFTdceR4S3pxRJDtFqP+MsUm5VZew3c5hoymb9AJD0z/lTGDwdxP103UcQdlZF71LW6xgvX+F74Jn8xbg+fW7vCXfZLT4BxZXb3CvnrXckYrvin9u01VbJ/VdL76PbVIYIsllWouNfd8yn8J8n/gdokvlI5UIdwCPgKigMHu7zBctdoEYGwJ+bgVc28B8LhjgHMzx2mSnsBsN9R/lQ9zAzcs1LOcb+MAURQYg+mXqBnhbbyF9iGcCSVawm10LtQreKdh83MNbwxCBV7laPxuAa/2+vQoO9adsZT2H5VL05mZrhmix7PYCAAEtHALgHJA5Vc3orPcc4+J3i5ZAZxtAtvb1j83hasfGVgR1EsG+3y5LCYCcvcCNWPBO4PvkD/PN0p1Wbh08QZdNrVWQHaDtABR+joIcoAzAJMdyHSuwEsvxws5OEeo/tkq82MPr1z9wpZX/WWU4DSB6+BB1Rmy3b4FBiryXWw1MLZjpcqSpP/3c4kNE2Xm4P01jFQFCrTQ0t9nfdrAJcC96ZU7TiXXWe45x8btFS6CzDWBbc+zOT3fWVNXY92m7mNj36ZtqsIJRSruXq5t638sATXJlbjOqK9RvQA6vohQg3qyhWtrvedPDCClxuh92c4oQKW7omcmajYmEQQR/DYgk6z2Wmel0BoDF9PG5Cx/iDDChMECOfmMEwVhXpuyozI4u1RMyx/s6BDddN72n2xW/Wb4EutkAXUVr6VAv4fJyC3NJeG7KANsu+75TcjNi+hS+77m6rQ1g928oSIsA83AB+9ev8OcKBUjr0EM7TZVRiL2emSaWxULQGQcut/k3pPGXIUb6XDfs4hSh/mNjMwN6m708w20LiGS2YwJZm5XVZLgNYMX00RsgqorBLKbfdEC0Zec6Bb3YiMnc3F+sLaSL3nNti98vWwJdbCBma/ViEVXTkAjY9/32UILve+8y1Ypb7Wbw65te6aisYCOY03ftfiKZzaCJx56r/UcR0CUAv9zAXh2GoMQXN8g8J8x1ikPAUIzMyXAU+K3XFSyTM0R5igSuZjtY7S/gQfxXH9DJkLdewTonXA1Apvbt7AwR9e+IPw0QSbk6CwN3LEn2QGTNuXrPsyp++xgkkGsDSbaWsl3yXZXK2PelmZTi+/7LvWU2WMHldo4O0qjVOVzCdr5qDoPoAzUvN+bPCFqHCJcQ9fd1huPundntLGEdBMxcR0x3CjU2sv/QM3/ZpH6CMuSmtOfZQzQWC4fpA5dAUwBxubX2EJuxxPQbA8SQ7KxvCaAm7UEA4I8v8IoPLFknktP1nmtR/P6xSCDdBlL9m96v1vJwy/3s+6K6Rcf08X0/wHahDkJcmuCjfzPi/v7PPmUI4od2CLhCz+1Vv8eojN/6IJcj9odyHDLZKUL9f/sFn9pNhLZ7YmzkHpgucxrv68MoqjlLFxJKxb7jcgt5+uiyh3gLsBKVAV36jp0ixvqPAGJMr0YJGJXUg9/VZeTlVqvCLcUn6z3HmPjdo5JAsg2EbO3+zdgSsn9fjAXCvm+ZR2G+z/RPvJd0VAGsz8EmB8M+O+W2ipIA20BR6hhtMIVf3TaaHMiO2Cmmlf9UvbPep5J8Of2yDZSjizFHwoAYkDY7xZimWE5frPdydDHVSNgGppL8tP0yIDIgTmuBBfbOwbBApYw8JLaBkQVeSHdeQHx6evp4f3+HxWJRyFB5GCwBlgBLgCXAEhhWAlVVOR3woRo+VDOs1RXcOmcHBStnpKGxDYwk6MK64ZIpl0wLM8nph8PBcHodTD0CtoGpNTBN/wyIDIjTWF7BvXIwLFg5Iw2NbWAkQRfWDQMiA2JhJjn9cDgYTq+DqUfANjC1BqbpnwGRAXEayyu4Vw6GBStnpKGxDYwk6MK6KRwQqcujx5MgO0VM1tPqJza6rs9Z710ldzrfsQ3EdHlevu+cMqU4qGpWhSXMNTmwkiH5bky+5PM8oev7O0N3BuYMI8cpdN+6feMOUeNePj+NlbzZ/VFc9Wpehu5csJ0ziUHfzdNPl6EE5WrRWWGZh74zn7nkxDl67zIn/qZ8CXSygYA9ihmbdkfFAeJeZwDiPuIS5Hdevu/+7IIil9WB3rqomiZq7aLEVKHrS783cPNyDX52jbwxJDsFIksW5C0Gx56UUQXr/StIZpcYBUx1CdvtHDaaskm3p+mf8qYw8Nup+uk4jJBcFbdcpRcPWM6CZ/MW4FlRhZmch//A4uoN7tWzljuyZWxN1nvHafFn5Usg3wYs4gHL79OSBD+ZdV+L/P4kf16+T/wO0VWWBD64A3gERAWF2dvlushiF4ixIeDnltBtcHG0G6MbyjOHfKdoUmS4mr3Azf4Vvv6xeRxt+bRjqhcSNagv55uGRsvNEP0ydQO8LZOQPsQzgSQr2M2uhVrF+hQ2H/fw1jBE4JWt1s8G4Fq/b698Q/0pWaznsFyK3txszdAYXpTtxUID0MIh4KDUYi5Qzeis9zzz4rcLlkC2DQT5Of0+b4rAE788bbeMLZbfeDNV9n0sb2qRkrWHaAZmreQ6eIIum1rKswO0PYjwcxTkwMq0SGcqBBCxDBxjTmDN/vqnAVSRVZpyV0ZtA6bm9LP7s8AgRd7LrXaw1oF0OdLUn35u8SEifsFwf5rGKgKEWtdobjNBb0VxQFLcm96snKYTyw6GBQd2Hlo3CeTagBtcUSxS/gyXW9hq2jGSms4Xv8yYkeJTTeVEVFJURWQvtmTAWmhb3KXs+5/g4+PDMRr6phocWFA5Swj64aLe9zKCN7kytxnV60xKE0WDLIU9wIX8NwWIN2uolvZ7lKGXAIh0Jt1SIl7C5eUW5pL02JwDLjVjpmgQwV+XTEnWeywz03kMR43pQ8sbjS2FIBgTChv6E6VLlSnT+o0RBBvrOVlp0OVwanVHl+r9Zag6AW4DhO4tNxh2C7n8VckSyLWBoD1++WFum3jOXvgJ1ZGfzCI+5VRO3KpVMNay72cAotq3Edng/RsK0gIoHy5g//oV/lzNoAmQVureOoDKKGTA1MSy2D10xoFTfP9hlPbL6QERA5nYMnT/EjLEerMRFp+uQaz0nuG2BUQy2zHLhe0KsibDTdZHb4CoKgbSeUP6TQdEW67BFXnr8RDTh7m/WGsrNxiWHNh5bN0kkGsDQXuUgOiW992zDgkZYsynBCDKWPwdjPgTi8Xs+0Hf995lqlfhq90Mfn3TWY7KUDaCOX3X7ieS2Qwy0Nhztf8oAroEYKNEVl6GGAu+csSxQzUq08bvrtcVLJMzRHkKB65mO1jtL+BB/Fcf0MmQt85eD88QUf+OytIAkZRrcM+m7ihJH0TWnBsMu4Vc/qpkCWTbQMgenazOB3wJe4gxH/bFl9h3KNay76eWTHVAf6jgcjtHB2mUIuEStvNVcxjEXwLQrhDL6HDm4+6duQ4Vay/PBdOdQo0N1u7KzOiS3rPSr7glP5QhN6U9zx4itZ/WUR+4BJoCiMuttYdo7Uv4T/3GADEkV+tbIxAEvhOB4ccXeFVezxlink+cy9vpvt94r6zo0GcprLjkPRxIxC+V2UHzU6xYjLNjjN5DrKt3fl80q0xiVuz7rbUH2C7UQYhLM/jr39gYv7+T7dknm0D80A4BR+i5rSQfoOjDGaa7HnpUOdkpjN8ZojEIELt/M8qGoTGRe2C61GHsdVnztXTRGPNyS/yGKUfeKU5xC7ASlQFdGo2dIsb6jwBiSK4C0IwyECqpB7+ry8jtCT23FJ+s93NBhzOcZycb8Nlj7ZBGHHDjpCdWQuLvFXEM8I6Dfb+r7zP9E+8lnWEYrKfcKRierbROc+JsA6ep19issn52EWvs1J6zU5yaRtPmw3pPk9Mpv8U2cMra9c+NATGgd3YKdorzlADPmn3/PG2AAZEB8Twtn/XOemcbYBuwJOAFxKenp4/393dYLBYsNJYAS4AlwBJgCZyFBKqqcubJh2r4cMVZGD81SS6Xna3qm4mzDZynDXDJlMsm52n5rHfWO9sA20BqyfTff//9+P37N9zd3Z2t0HiVeJ6qZ72fp97xrNkGztMGOEPkVeJ5Wj7rnfXONsA2wBliug3wKjFdVqf0Juv9lLTZbS5sA93kduxfFZ4huvfrjSlwdoqYtKfVT2x0XZ+z3rtK7nS+YxuI6fK8fN85ZUrxfen7+eaaHFjJkHw3Jl/yebrQ9V2quhn6rsC8QXRyisidheY4E+8plLR9Ln9i3myGeDtdP117D+o1IOvQd+Yzl5y4k967TpC/K1ICXW1A25Z9Z3HM5mohEHeNsu839mHEwJF93/3ZBUUuqy9RtkhWaaLWLnafGHARWbHgAKMYDLr0nu8U1uXj1q32aQsF4jZ7JedDLyvvIoPwN4n66dpxUK8BWQuezVuAZ8UJZ9pDyyAuWSctFnEx1Hy9d50gf1eqBPJtQNvjBm5eri1WibjNYUA0GCnY9yWvo+PDiitWkNLXlHoVrAWp/EC+T/wO0Q3UEvjgDuAREBUUZm+nVj0xNgT83Aq4XtoUy61IZvh818t2iiBHny0X33gSONHI1aQlV+8Kyl6F2vIWSLKC3exaqFWsT2HzcQ9vDUMEzmq1fjYA1/p9O+sN9adksp7Dcil6c7M1Q0pYrw4zeACcA/ZALVKy9Z5vWvxF4RLobgMxeiYV3EluV/b9v7xhUbCFvMCNAL0JfJ/8Yb7Jj6UDfB08aR4wdwVuByB7hW4+R0EO0CqApqJvRRkg4c3xw1ynCLJmf/0jFQqXW9hu1SiszNq7SpQPTKqksNx8nGjfYW9lRJS8l1sNTC2Y6XIF/b7Fh7icw0aREqeM8zEGhFppSK+zv23C6EAg8toDTSeWq/ccm+J3j0MC3W0gBoghTlTft+z7mFh9Ct+nb6rBgQWVs0SQfVBM7wZokitzlCmJ9FajfgNyOJNSgHizhmqpVgcxMFR1eD8RZrpD5joFlW005eMvP9q0vq4BSH40e//VT6qMnMJh4NaA+QAX5ApKzTmmj8/dSEIxoXAN3GocUf3GCIKxrsxgEZS1KKM0f/4SdJ0AbxChdf1Rrt7TLYrfPBYJdLeBUJZX11wom0teDLPv1+VTK8Omt+n6833P1W1tALt/u4LZblUHEwGUDxewf61ZmZsAaZXtWmdQGYUMmJpYFruKzjhwuY06gOK6l8xIqhhzfZpb5jpFMEOUgCgS6Z9QlwV8q8GEVaJ0ioDcRElB6uO7rL+32JAmbwxwKazZLiCqikFsnJ/TAdHWa1DWCBBj9kDtN+fqPc2a+K1jkkB3G4hliKEzDuz7lI2U4Pveu0w1Eq92M/j1TZ98VFnBRjCn79r9RAmI6P/t2caeK9AQAVcCMFl3bxuNBb9ch8x2itAeorOyywREOzsPydVXIsyQt1jnSNgWqzG98BH/YLRN7dvZGWJA/1YZ2KcfUq/B/dq6pSR7ILLmbL3nGha/X7wEuttAHBDr6hBV8UrYQ4z5MPv+IL7vv9xbZoMVXG7n6CCNUiRcwnaussZgFqT9IWY8OOCqbHHulria48rQT2aoR5fvFFbGQ4BHU8r1HhAiZKIybVjvQZ6qipaFfXuIdQbvLyd3K5kut9YeYrNwiek3liEqnZN6jct6SX0nZPnjC7wqxOcMsXhsmmSA+b4fiGkJNqeWn/C37Z/s+26ly15IE3G2b98PsF3Ugejx0gQf/Tsb9/dy9ilDADC+DT23A7RnQ1r//MN2HfLQSrp/dXIKo0xslXkjv1HETrHUB2/kPyb+XhHL1TuOHHmnZIi3ACtRGdAl3NgpYqz/CCDG9OqbY/C7mQw6rXxd2XbSe7pZ8ZtHIIF8G1Bx0Zpb/VMpiNoc+74luMJ8n+mf+HDFEYStYYaYHwyHGQe3Op0E2Aamk/2UPRd+dduUouHThtNKf7reORhOJ/tSemYbKEUT446DATEgb3aKcY2xlN5Y76VoYrpxsA1MJ/spe2ZAZECc0v6K7JuDYZFqGXVQbAOjiruYzryA+PT09PH+/g6LxaKYwfJAWAIsAZYAS4AlMKQEqqpymudDNXyoZkibK7ptzg6KVs8og2MbGEXMxXXCJVMumRZnlFMPiIPh1BqYvn+2gel1MMUIGBAZEKewu6L75GBYtHpGGRzbwChiLq4TBkQGxOKMcuoBcTCcWgPT9882ML0OphgBAyID4hR2V3SfHAyLVs8og2MbGEXMxXVSOCBSl0ePJ0N2ipisp9VPbHRdn7Peu0rudL5jG4jp8rx83zllSnFQ+Tj9yHdj8iWf5wld36da3x8YJU6MjqirU/jGof+97tjHDk/cNSop1DSzSHTYI76Qp58uAzNlZskhcDds6LuYHrrqvcv8+JsyJdDFBrraaisB9n1sDV3lOYTvuz+7oChL9AWs1iXaNFljF8NPDbj60u8N3LxcB9gc8saQ7xShcfwDi6s3uFcchTaTvO0UBiOFknNfQJ8nhdDbqfrp2CMioa45la9gtpwrTknronfMHiJ4Nm8BnpWsne8iesjXe8f58WfFSiDbBrraqklY6rJdsO9LTtepfZ/4HaJL5SOBD+4AHgFRQWHGe2Hv9qonxoaAn1sB10uZpP0qRjeU53/ZTtE0Hx+HP4tO4EST/UTk6s2eQt+JZwJJVrCbXQu1qkz2Ht4ahgjMDqH1swG41u/b7BGh/pStrOewXIrefFmzEixelAkSZIJw2SQrJr6zCgeUHrrrPc+++O1yJXCwDXSyVfZ9RcPqGkYneUok9XBPKpC1OHaz9hBNslgNfHXwBF3Sswgq7UzIDkDh5wgQQQTACtb7V/BXQ+NAlOOC3Z0iNg4PjRUCOpez0KRKCsvNx4f4HfaLT3ANLaekqQ8NXhqYWjDTJVv6fYsPscniFEmvtz9NmRMBQq00ZFszkS0axhyQuY80VfGqVVaJvbvec6yL3y1ZAgfbQCdb9dkw+z4mJp/C9+mbamzWdlWWEkH24aLetzNAk0Rnm1HdZo7GGaYCxJs1VEuKYdp2qRgQ5blgd6cIrfTqvAu8XI0JTjGjVj1Ibk72FMqUCHmv2v1KcxEkaehRZkaVTHP0GyMIxvoy5UJldnSpnpAn5loj9NBd73n2xW+XK4HDbKBHW5UiQn7Cvl9jjJXZDe37nqvbWsXcv13BbLeCD8E8LgLMwwXsX2tG9qZsZZXtWvNXGYXY65lpYlnsHDrjwOU2iiT3yAARDZdiaq8fpwJiQG4CEKU+vsv6e/MX08dnF+C6AaKqGEjnDek3HRBlRly1pNSuU9Bys79zLMbYl6yfHhYMyw3yPLJ0CRxiA11tlX2f1k9Xefbp+967TDUSr3Yz+PVNZxIqK9gI5vRdu58oAzD6fzcahZ8rcBAAKwHYWhW44is8Q3TAicp6E/YRYnL1lQhj3yF5i3WOhGcBGHrhIxeruRliQP945evdPFBlVwSG9aI5vocYcwg1QWeP4ZBgmB5y+c2SJdDVBkibS7DV4GLYrsyFYir7vgoP5gKatDWigpm1h9gEoocKLrdzdJBGBXG4hO1cZY3BbEcPLwZgOGNR2eK8HVz//AAAFNxJREFU3f86KkAUwv/xBV4V0mRliCqzg2avKyY33x5incG7+5OmPvDBlBRAXG6tPcRm4ZI2zmb/2VGo0jm0mWH7ipVdEkC9pL5L0EPXYFhygOex5Ukg3wa62qqxSnZPmbLvu5UueyE9gu8H2C7UQYhLM0jp3364v5ezTxkCgPFt6LldwvMdRtGHM0yjP/RnCvlOERoHSGNfbvUYfSVgQh5AvRuRq1EedU+GtuPA+uhSMr0FWInKgC6Nxk4R4/4iJVO814dVq/f9fHMMfjeL6iFf73nBlt8uXwLZNtDVVg1RsO834ugqz4F8n+mfeC+p/Kg10Aizg+FA4+Bmp5MA28B0sp+y5/yS6ZSjHblvdoqRBV5Id6z3QhQx4TDYBiYU/oRdMyAGhM9OMaFlTtg1631C4RfSNdtAIYoYeRgMiAyII5tc+d1xMCxfR0OPkG1gaAmX2b4XEJ+enj7e399hsViUOXIeFUuAJcASYAmwBHqWQFVVTot8qIYP1fRsZsfTHGcHx6OroUbKNjCUZMtul0umXDIt20InGB0HwwmEXliXbAOFKWSk4TAgMiCOZGrH0w0Hw+PR1VAjZRsYSrJlt8uAyIBYtoVOMDoOhhMIvbAu2QYKU8hIw2FAZEAcydSOpxsOhsejq6FGyjYwlGTLbrdwQKTohcYTKDtFTNbT6ic2uq7P8/R+mjLoKjvfdzZ/Z7T9hkHHYmyJftjPC3k20E+f3Mr0EkgGRJLhXd0lOdfkwGo+fjb43AmnBxt9l6ruwb1TNbfvbjRAwXF4Wezx2Kj7DAV9YstRmD+Tob5I10/XEXSVZ+g785lLTkw6hU2d1dzH200GSUwcFNtIV0F2/o6+oD3Xx21AjM6fAbGzxvjD7hJIBkSgyH71RaoWySpN1thlkInBRoxNkRUL/j8/k0TeGLJXicFxWBeTS9lVsN6/wneTtNC98V7J+dDLyvNmn/J2on5SmqLe6SpPwbPptYd/YHH1BveKK5LKXBy9E7oSNnYLz/D6vb60HTOEdJ0uLQKLfqvPxpPaGgYQo10zIEZFxC/0L4F0QCSIayXwwR3AIyAqKMzALgZsZzwxNgT83Aq4XhCxBEOBdwfZZQOi3Qceh8Ni7wOTBD5E2U9Ert5sNPSdeCaQZAW72bVQKwAIfdzDW8PU4TJn7FYbgGv9vs3MEepP2cp6Dsul6M3N1gyRdpKnXCE5nIe6XSrTMfUeIzHWevTJgJ4jCMJjaKnMzKxVyPAZ4BazowiSmL0C4Bwd6fm3RM242uD2m7BA04tOg580bI9khojmX+tIj/ES1sImXhDJtcee3QWN6T/x+dGB4WDf7xBv+JPpJZABiDZZrAa+Ong2nHYWQaVtsHYACj9HoAG+jIoQoo8kM1PeBzsFGsdMEO0SAcTlJvQAosUBFpabjw/xO+ypQGzxFy63GpjaIKeDqKk//dziQ1zOYfPxEwTnb8o4H2NAqPXWSZ4UmXDTICw+XUPV8EzW/27oPZFUGXNCmnPWlGAm2BvvBPpw+CibhVCqjsyM2NBfdG7twsu2U9IOEFepXaUJA6Jt8zbFXGAOtq/jxY+oFITIdAPx4GDfz4w1/HoZEsgCRIOlHJWzRJB9uBCr188mwzq5MkcZpDRYmzUeZ5gKEG/WUC0pdnlKiD5AyRf4YU5BrFQNQKzBQsutHV0CIM4icnOyUdV6TB+f3aw1hSDYLBfm6DeWfWGd9ShPzJlmlfsdQIwurohM3yj30XN0AXEJ9l68hCOxkNq5pNvpJM5U9WRXV3Q8ZwDML+g9bfmO3kclgdWsFAUBkfo+VDI13jfla8graX6cIeZHxtP9Ig8QUZZy/4YctTHempG9cVb7IEIjR5VRSEBsSzmtmHXGgZ3RR6hrKie6WZ+hy0MA0R6HW5rzAV8qIAbkJgDxAZWb9Jxj+ugNEFXFQAJ3SL/pgNhVnjF7oPabDb2PAYg18jWywnvFfQCifcDIKE17+o0t0Ax7JmVkLhSCgEh9bwFiaA6tjGryZ2OBFp0fA2JGSDz5VzMBsc1qVrsZ/PqmTz6q1eBGMKer1Wfj5Oj/bXFGSzatU0kAtjIsu7lY8MvVZldAJMfhOP0Be4gxufmCeOw7VY5Lzz6oOdgZYkD/VhnYp5+u8kyyByJr7raHiE4B52aIxsQDGY98LzOLJ0uKlE58ixN6gRYvvfaYIcbmoO16fwEP3hJp+uLLqRLkBg5+/2glkA2Ismz6UMHldo4O0iingUvYzt3yjrtP1qQs7olKQ5TY+VW2iPYp7FXsEtawV6cH+9BIPiCqMZLjsBzSm3kQAUitcqHZ64qVhX17iHUGH9NHLiDi/TNqb8nfXyxIdZVn4Dshyx9f4PWn2OGkTyTbeq+zEzBOBAdPmR4EiCbg+SoLyTqi9vQfqcNLeQu0pD1EtIAN7yFa9qqzOl2Sjc4BVZKIEngdC3zz4wyxj1h5Km3kA6Ja1T82v8NS5iaDxpb4vRyxB2F8G3puG7Ed6JUa8J4Q1ozXOdLUlw2IsXHYJ+mcn1y0jrvc4jFS5eKIXL195cib2MMygpNo6xZgJSoDujQaO0WM9p5iGWJXeQa/q8tqrXxd2VJ6d0p2od8h5gKiPV5st07Jz/2ZR3ifVx1sqo8Mw+V6DfPlDr6JPcRQv435JWSI8l19eEh9aMWHvFOmd7AR2R766Yz8npqD6k7rx/i9btL8GBDTouF5vNUBEM9DMGKW2YB4PqI56Zmy3o9QvdG93rw5sQ3kyetU3mZADGiSneJUzDxvHqz3PHmV8Hb21XCRQbMNlKDV8cfAgMiAOL7VFd4jB8PCFeQML7YXnT8ftoF8mZ3CFwyIDIinYMe9zoGDYa/iPMrG2AaOUm0HD9oLiE9PTx/v7++wWCwO7oQbYAmwBFgCLAGWwDFIoKoqZ5if/v3334/fv3/D3d3dMcxhkDHyKnEQsRbfKOu9eBUNPkC2gcFFXGQHXDLlkmmRhjnloDgYTin9MvpmGyhDD2OPggGRAXFsmyu+Pw6Gxato8AGyDQwu4iI7YEBkQCzSMKccFAfDKaVfRt9sA2XoYexRMCAyII5tc8X3x8GweBUNPkC2gcFFXGQHDIgMiAcYZt79kAd0NOqnecHwNGXQt8Czfzgfon/qe3BEe3k2MMKAuItRJMCA2DMg2ndeNncr+u7XdMhxaf45447GUUwjpZPhwcArTzE8D4t6/ai+W1f/+Vni3YuuSaewqbNCd5kmiC6JiYPkQ0xovNdXUu8yDXdK3mVaBS7jZ0DsVYvcWJoEGBD7BEREmvzZw6SAu6NXzUQAUmCKefLS1Dv0WwMDYlCe1kXvUkZVzUgheDbRxdAm56HJvk7pwHEK3LZQrNLtLTzD63f3su0+pe7yIfbZekpbwwBitGcGxKiI+IX+JcCA2Ccg2m2RDPXqJe8zD7WTh0+xTYKsTMebPdkZKP5OsVc8r2A3u4aaXEA8v4e3hiECs0NoQNwAXOv3bfaIUH+KM289h+VS9EbREiGhYpkJEmTJQ/wTFJGTSw6rPw3owaVXsi91j10LFpMBPUcQ7A2wgQ+DhkpntEKGzwC3mJVDMFXsFQALtE/VUU4m7WdVsSm8fLRUPnvMY7u4hLWwiRdEcu2xZ3dBY/qPWSlIIxkXZsMl0/7B5hhaZEAcEhADN/D791R8XIdmYLa/NwOUjw/xO+ypQNzw1mnw0sDUgpkuOZI8eNs20NgM9CnjfIwBodYRkudMlEQNwugAR6RXDzSdmOEUiaTKmBPSnLOmRTLB3ngn0IebIebqyMyI48S+zqqO5CxN4kNczpsFSxgQbd0pmTVl6cAcSPLgF7jRlQIvYXA4PDMgHgN89T9GBsTBADEQoIM8gAmAOPsbrmbK6VUJr+aje4ALEQic7CmUlWJmc7cEGubao0qmqD1RugyN83Ms+8LKIVb+BiDWvH8PFyKLaoTSEMMaGQ7ezyU4Mw2niNIKETLI5UNU2c988wEqYWwm7gPEZIJgsmqxq8m9A/22n9F72vK5BiwS0LFdKU5GlBFHFwShkqnRn2lDhryS5kcHAAbE/sHmGFpkQBwIEEOHJqgynR2AXJZ55PgSEDUhL56AytQEID6gcpNROgx897kvQJS1TPgZG2cGINry9JXsbLnFDq/YGa1TLhsDEEWnDhFwDep9AKJDbowzck+/MXs05E/KyLSlYIZIfW8BYmgOrYxq8me8WPDJNRacGRBjEjrN5wyIAwBiOAjHsqKEPcRYGc8XxGPfQV+AqDJVmSGqbISUc0wW9UekPD17qjgYxsBQIY6TxZpOERtjDxmiIZtAxlMP2An6wSyeLClSOvHNM+FQzdAZYmwOuv/9BTx47S2mR9NAGRBPE/Bis2JA7BUQVXkJ/MfJqYzEHAIRgNQqHuShCnl+ldzXadvx7SF+hT9XM3CzzyaFzAu2ahx4/4zaW/L3FwtSIXla3xpBM/CdkOWPL/BqHGZp97qcDLE5LQz1CdaUU6a5JVPDAEzA82XCySVTC0zkIuGROrxElb9bAA4fqlHynluHhFBJO7yHaNmrzlp1STY6B1TWJUrgtXh986MDAANiDDpO8zkDYp+A6PutYeOk9CEOChDRT+jEZo0RjLGDG+81hxDsk4XuyVD6u8zsQwaZW4DVDbxc61KsHWyJPSh8WKI+KursnanUED5d12ddjT8tT+PkIZpjUA91Wa2dvytbyimckl3od4i5gGiPFwd1p6Tp/swjvM+rMmwlxsv1GubLHXwTe4ihfhuBJ2SItbJg8UmfNEb7i6qdvFOmd7AR2R766UwN5HVjxhxU+1o/xu91k+bHgHia0NZtVgyIfQJiNx3wV4VJgLODwhSSMpzoXm9KI+07bAN58jqVtxkQGRBPxZZ7mwcHw95EOVpD2VfDRUbGNjCa6orqiAGRAbEogyxhMBwMS9BCzhhie9E5bdXvsg3ky+wUvmBAZEA8BTvudQ4cDHsV51E2xjZwlGo7eNBeQHx6evp4f3+HxWJxcCfcAEuAJcASYAmwBI5BAlVVOcP89O+//378/v0b7u7ujmEOg4yRV4mDiLX4Rlnvxato8AGyDQwu4iI74JIpl0yLNMwpB8XBcErpl9E320AZehh7FAyIDIhj21zx/XEwLF5Fgw+QbWBwERfZAQMiA2KRhjnloDgYTin9MvpmGyhDD2OPggGRAXFsmyu+Pw6Gxato8AGyDQwu4iI7YEBkQCzSMKccVF4wzLsjc8p5Tdl39g/nQ/RPI0wkzwZGGBB3MYoEGBBLBEQv272iA2ou4gwzzLvUQaPYVK+d2HeIGndVJssJwPhOjVDfj1kz0bcciqRTWH01XICZl0Zr4SQxcZD0T72KN6Gx1LtMw02Rd5lW/kvwgQExQTf8St8SYEAsDhCtC8DlHY2VutzbZA6PrbqPHhAFCKELnk2mkICcBO2U97sGDeHTA8AdPEJ1EwFEQwf192Ist/AMr9/dy7b7dNLpdTgMIEZlxIAYFRG/0L8EGBBLA8QEnj895DDRMEEu682odNlvA3CtGQtchgyDeNUOWN62FXP6eg7LpaAruIO7u0d4ROzpcTorNWPZxwvcCBomQYIsiTJ+wl81RLnksK2gLM5D/e4eLh5cOizTKWLXgsVk585fjBkEewOSgZkJC9k/A9xiVg7B8iCAWwCwQPsV7GZaV6JScA9vDYuHxeCRnEn7WVXC9E+t/FsWEbN6kcd2cQlrYS8viOTaMwd3UWgCuCvXlsIrFE65ZNo/2BxDiwyIhQFiKhO8ptuprHIfno6ZXZjZJcVbiHkNzUCTQIJ79Qb3r99BsjX+fQWzhgtP0wKhAEkSviqgayuXrmbQdzOjjzYgk9yLVn82w7r9jeEUiaTKftkR89ekxxoQA324GaKm09LybOm1dFnYkb9PN9G5+eVK2o/Nh7hseSbDgGhnoUpmmCbMN4eQLUUJqv3Oz4B4DPDV/xgZEIsHxJrP7uFClfUwx5uXDLUt6812K/hQZLjGVI1gGAO82HNLiEbbVIYVY4WnlEKs/BEBrfjCkFPThBVsiXkHATFKKxSTDZ1hGgChsp85wQvpA8RkgmBblHj+gX7bzwg+S/1QAxYJrCozVqTKQUCkvg+VTAP2ZcgraX50AGBA7B9sjqFFBsTiAZHew5Frd5EloVW4G/uuAAOiQ3ILZpbhL4nGgr592EeMRLdNA4KdpRl9EzqxD6GkZtLmd/Y8aNkaTjEGINbKhKtZTbKMD/n0AYh+vfv7tQExWDIlZWTKOgiI1PcWIIbmELQlj1xjwZkBMSah03zOgFgYIMrTdZ33xszJGMGULC3tYCX34GKAF3kebNuzB6dX+YIZfabHQSuDPJGZICf3O4vVHXfXlOds6p/UPcQPaBJxI5gnZIjGtGPZs6sLBzSxbIK6wR375plwqGboDDE2hyRbiunRtD0GxNMEvNisGBBLA0SwHBcHA+H4P77Aq4q8sQzRWJVbQaX+yUFqhliXI5tDIHrVrUEk2HY40MpDGN7SryrXAXU8PyAnBfBL8jus8IQMscnEQZ30rb8PnjI9CBBNwPNlwskl06BuXFm4mXoCIGp523uIqKQd3kO0Tgxn2ZfUhjxQlWJLsUqElggDYgw6TvM5A2JxgGiWsQDc057tST7qVCDOgoiTfuKgpyzLrWG+3MG3pAxRfGG1Kw6kPrSnAPVv+ty2/StzXQajfiMoB4n3S7GeNIAaJw+RLGLfNW2lAaIGwFkreCFA2MtDRLHsOiFDtMeLFwhOyc/9mUcwQ9QHeCi9h/qNyMgFaiv7Rhl3rUrzVK1zOtTQ5R1sROUA/XTGb1/tAkXox7ClpPnRAYAB8TQBLzYrBsQSATGmtVN5Ht2fm2aiHAynkftBvfZsS2wDB2njaD9mQGRAnMx4YxcLTDUwDoZTSb57v33bEttAd10c85cMiAyIE9lv3iGHMQfJwXBMaffRV/+2xDbQh16Orw0GRAbE47PagUfMwXBgAR9B82wDR6CkAYboBcSnp6eP9/d3WCwWA3TLTbIEWAIsAZYAS6A8CVRV5Qzq07///vvx+/dvuLu7K2/EI42IV4kjCbqwbljvhSlkguGwDUwg9AK65JIpl0wLMMOyhsDBsCx9TDEatoEppD59nwyIDIjTW2FhI+BgWJhCJhgO28AEQi+gS5/e/z+MIVkUNpnK/QAAAABJRU5ErkJggg=="/>
          <p:cNvSpPr>
            <a:spLocks noChangeAspect="1" noChangeArrowheads="1"/>
          </p:cNvSpPr>
          <p:nvPr/>
        </p:nvSpPr>
        <p:spPr bwMode="auto">
          <a:xfrm>
            <a:off x="155575" y="-6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Google Shape;460;p69">
            <a:extLst>
              <a:ext uri="{FF2B5EF4-FFF2-40B4-BE49-F238E27FC236}">
                <a16:creationId xmlns:a16="http://schemas.microsoft.com/office/drawing/2014/main" id="{149CD1E4-8494-49EC-9313-D31A3700F58A}"/>
              </a:ext>
            </a:extLst>
          </p:cNvPr>
          <p:cNvSpPr txBox="1">
            <a:spLocks noGrp="1"/>
          </p:cNvSpPr>
          <p:nvPr>
            <p:ph type="body" idx="1"/>
          </p:nvPr>
        </p:nvSpPr>
        <p:spPr>
          <a:xfrm>
            <a:off x="6457360" y="965839"/>
            <a:ext cx="5610313" cy="5588363"/>
          </a:xfrm>
          <a:prstGeom prst="rect">
            <a:avLst/>
          </a:prstGeom>
          <a:noFill/>
          <a:ln>
            <a:noFill/>
          </a:ln>
        </p:spPr>
        <p:txBody>
          <a:bodyPr spcFirstLastPara="1" wrap="square" lIns="91425" tIns="45700" rIns="91425" bIns="45700" anchor="t" anchorCtr="0">
            <a:noAutofit/>
          </a:bodyPr>
          <a:lstStyle/>
          <a:p>
            <a:pPr marL="571500" indent="-571500" algn="l">
              <a:lnSpc>
                <a:spcPct val="100000"/>
              </a:lnSpc>
              <a:buSzPts val="4000"/>
            </a:pPr>
            <a:r>
              <a:rPr lang="en-GB" sz="2800" dirty="0"/>
              <a:t>Set Wednesday</a:t>
            </a:r>
          </a:p>
          <a:p>
            <a:pPr marL="571500" indent="-571500" algn="l">
              <a:lnSpc>
                <a:spcPct val="100000"/>
              </a:lnSpc>
              <a:buSzPts val="4000"/>
            </a:pPr>
            <a:r>
              <a:rPr lang="en-GB" sz="2800" dirty="0"/>
              <a:t>Due the following Wednesday</a:t>
            </a:r>
          </a:p>
          <a:p>
            <a:pPr marL="571500" indent="-571500" algn="l">
              <a:lnSpc>
                <a:spcPct val="100000"/>
              </a:lnSpc>
              <a:buSzPts val="4000"/>
            </a:pPr>
            <a:r>
              <a:rPr lang="en-GB" sz="2800" dirty="0"/>
              <a:t>Copy out questions and show full workings (if they are racing through </a:t>
            </a:r>
            <a:r>
              <a:rPr lang="en-GB" sz="2800" dirty="0" err="1"/>
              <a:t>Sparx</a:t>
            </a:r>
            <a:r>
              <a:rPr lang="en-GB" sz="2800" dirty="0"/>
              <a:t> will give them more homework each week, aiming for 1 hour)</a:t>
            </a:r>
          </a:p>
          <a:p>
            <a:pPr indent="-457200" algn="l">
              <a:lnSpc>
                <a:spcPct val="100000"/>
              </a:lnSpc>
              <a:buSzPts val="4000"/>
            </a:pPr>
            <a:r>
              <a:rPr lang="en-GB" sz="2800" dirty="0"/>
              <a:t>Start homework early so they can ask their teacher for help.</a:t>
            </a:r>
          </a:p>
          <a:p>
            <a:pPr indent="-457200" algn="l">
              <a:lnSpc>
                <a:spcPct val="100000"/>
              </a:lnSpc>
              <a:buSzPts val="4000"/>
            </a:pPr>
            <a:r>
              <a:rPr lang="en-GB" sz="2800" dirty="0"/>
              <a:t>100% completion</a:t>
            </a:r>
            <a:endParaRPr sz="2800" dirty="0"/>
          </a:p>
        </p:txBody>
      </p:sp>
      <p:pic>
        <p:nvPicPr>
          <p:cNvPr id="4" name="Picture 3">
            <a:extLst>
              <a:ext uri="{FF2B5EF4-FFF2-40B4-BE49-F238E27FC236}">
                <a16:creationId xmlns:a16="http://schemas.microsoft.com/office/drawing/2014/main" id="{DE2B2A0A-6480-42A8-8CF2-22B7091E0B2F}"/>
              </a:ext>
            </a:extLst>
          </p:cNvPr>
          <p:cNvPicPr>
            <a:picLocks noChangeAspect="1"/>
          </p:cNvPicPr>
          <p:nvPr/>
        </p:nvPicPr>
        <p:blipFill>
          <a:blip r:embed="rId2"/>
          <a:stretch>
            <a:fillRect/>
          </a:stretch>
        </p:blipFill>
        <p:spPr>
          <a:xfrm>
            <a:off x="307975" y="965838"/>
            <a:ext cx="4348866" cy="5069979"/>
          </a:xfrm>
          <a:prstGeom prst="rect">
            <a:avLst/>
          </a:prstGeom>
        </p:spPr>
      </p:pic>
      <p:pic>
        <p:nvPicPr>
          <p:cNvPr id="2" name="Picture 1">
            <a:extLst>
              <a:ext uri="{FF2B5EF4-FFF2-40B4-BE49-F238E27FC236}">
                <a16:creationId xmlns:a16="http://schemas.microsoft.com/office/drawing/2014/main" id="{D10C0369-FD1C-4BEA-835C-3A4173CA5117}"/>
              </a:ext>
            </a:extLst>
          </p:cNvPr>
          <p:cNvPicPr>
            <a:picLocks noChangeAspect="1"/>
          </p:cNvPicPr>
          <p:nvPr/>
        </p:nvPicPr>
        <p:blipFill>
          <a:blip r:embed="rId3"/>
          <a:stretch>
            <a:fillRect/>
          </a:stretch>
        </p:blipFill>
        <p:spPr>
          <a:xfrm>
            <a:off x="236670" y="965839"/>
            <a:ext cx="5777015" cy="5029608"/>
          </a:xfrm>
          <a:prstGeom prst="rect">
            <a:avLst/>
          </a:prstGeom>
        </p:spPr>
      </p:pic>
    </p:spTree>
    <p:extLst>
      <p:ext uri="{BB962C8B-B14F-4D97-AF65-F5344CB8AC3E}">
        <p14:creationId xmlns:p14="http://schemas.microsoft.com/office/powerpoint/2010/main" val="380091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body" idx="1"/>
          </p:nvPr>
        </p:nvSpPr>
        <p:spPr>
          <a:xfrm>
            <a:off x="72569" y="720001"/>
            <a:ext cx="12042000" cy="5987143"/>
          </a:xfrm>
          <a:prstGeom prst="rect">
            <a:avLst/>
          </a:prstGeom>
          <a:noFill/>
          <a:ln>
            <a:noFill/>
          </a:ln>
        </p:spPr>
        <p:txBody>
          <a:bodyPr spcFirstLastPara="1" wrap="square" lIns="91425" tIns="45700" rIns="91425" bIns="45700" anchor="t" anchorCtr="0">
            <a:normAutofit fontScale="92500" lnSpcReduction="10000"/>
          </a:bodyPr>
          <a:lstStyle/>
          <a:p>
            <a:pPr marL="179383" lvl="0" indent="0" algn="just" rtl="0">
              <a:lnSpc>
                <a:spcPct val="114000"/>
              </a:lnSpc>
              <a:spcBef>
                <a:spcPts val="0"/>
              </a:spcBef>
              <a:spcAft>
                <a:spcPts val="0"/>
              </a:spcAft>
              <a:buClr>
                <a:srgbClr val="1B176C"/>
              </a:buClr>
              <a:buSzPts val="2400"/>
              <a:buNone/>
            </a:pPr>
            <a:r>
              <a:rPr lang="en-GB" u="sng" dirty="0"/>
              <a:t>Mini Quiz</a:t>
            </a:r>
          </a:p>
          <a:p>
            <a:pPr marL="522283" indent="-342900">
              <a:spcBef>
                <a:spcPts val="0"/>
              </a:spcBef>
            </a:pPr>
            <a:r>
              <a:rPr lang="en-GB" dirty="0"/>
              <a:t>Informal short quiz </a:t>
            </a:r>
          </a:p>
          <a:p>
            <a:pPr marL="522283" indent="-342900">
              <a:spcBef>
                <a:spcPts val="0"/>
              </a:spcBef>
            </a:pPr>
            <a:r>
              <a:rPr lang="en-GB" dirty="0"/>
              <a:t>At the end of a topic</a:t>
            </a:r>
          </a:p>
          <a:p>
            <a:pPr marL="522283" indent="-342900">
              <a:spcBef>
                <a:spcPts val="0"/>
              </a:spcBef>
            </a:pPr>
            <a:r>
              <a:rPr lang="en-GB" dirty="0"/>
              <a:t>Completed in lesson</a:t>
            </a:r>
          </a:p>
          <a:p>
            <a:pPr marL="522283" indent="-342900">
              <a:spcBef>
                <a:spcPts val="0"/>
              </a:spcBef>
            </a:pPr>
            <a:r>
              <a:rPr lang="en-GB" dirty="0"/>
              <a:t>Self assessed / Peer assessed</a:t>
            </a:r>
          </a:p>
          <a:p>
            <a:pPr marL="522283" indent="-342900">
              <a:spcBef>
                <a:spcPts val="0"/>
              </a:spcBef>
            </a:pPr>
            <a:r>
              <a:rPr lang="en-GB" dirty="0"/>
              <a:t>WWW and EBI</a:t>
            </a:r>
          </a:p>
          <a:p>
            <a:pPr marL="179383" lvl="0" indent="0" algn="just" rtl="0">
              <a:lnSpc>
                <a:spcPct val="114000"/>
              </a:lnSpc>
              <a:spcBef>
                <a:spcPts val="0"/>
              </a:spcBef>
              <a:spcAft>
                <a:spcPts val="0"/>
              </a:spcAft>
              <a:buClr>
                <a:srgbClr val="1B176C"/>
              </a:buClr>
              <a:buSzPts val="2400"/>
              <a:buNone/>
            </a:pPr>
            <a:r>
              <a:rPr lang="en-GB" u="sng" dirty="0"/>
              <a:t>Assessment</a:t>
            </a:r>
          </a:p>
          <a:p>
            <a:pPr marL="522283" indent="-342900">
              <a:spcBef>
                <a:spcPts val="0"/>
              </a:spcBef>
            </a:pPr>
            <a:r>
              <a:rPr lang="en-GB" dirty="0"/>
              <a:t>Will be written in student planners (1 week before)</a:t>
            </a:r>
          </a:p>
          <a:p>
            <a:pPr marL="522283" indent="-342900">
              <a:spcBef>
                <a:spcPts val="0"/>
              </a:spcBef>
            </a:pPr>
            <a:r>
              <a:rPr lang="en-GB" dirty="0"/>
              <a:t>Completed in lesson</a:t>
            </a:r>
          </a:p>
          <a:p>
            <a:pPr marL="522283" indent="-342900">
              <a:spcBef>
                <a:spcPts val="0"/>
              </a:spcBef>
            </a:pPr>
            <a:r>
              <a:rPr lang="en-GB" dirty="0"/>
              <a:t>Teacher assessed</a:t>
            </a:r>
          </a:p>
          <a:p>
            <a:pPr marL="522283" indent="-342900">
              <a:spcBef>
                <a:spcPts val="0"/>
              </a:spcBef>
            </a:pPr>
            <a:r>
              <a:rPr lang="en-GB" dirty="0"/>
              <a:t>QLA feedback with Sparx Codes to help progress student</a:t>
            </a:r>
          </a:p>
          <a:p>
            <a:pPr marL="179383" indent="0">
              <a:spcBef>
                <a:spcPts val="0"/>
              </a:spcBef>
              <a:buNone/>
            </a:pPr>
            <a:r>
              <a:rPr lang="en-GB" u="sng" dirty="0"/>
              <a:t>Summer / EOY</a:t>
            </a:r>
          </a:p>
          <a:p>
            <a:pPr marL="522283" indent="-342900">
              <a:spcBef>
                <a:spcPts val="0"/>
              </a:spcBef>
            </a:pPr>
            <a:r>
              <a:rPr lang="en-GB" dirty="0"/>
              <a:t>Same criteria as formal assessments</a:t>
            </a:r>
          </a:p>
          <a:p>
            <a:pPr marL="522283" indent="-342900">
              <a:spcBef>
                <a:spcPts val="0"/>
              </a:spcBef>
            </a:pPr>
            <a:r>
              <a:rPr lang="en-GB" dirty="0"/>
              <a:t>Help to set them for Year 9</a:t>
            </a:r>
          </a:p>
          <a:p>
            <a:pPr marL="179383" indent="0">
              <a:spcBef>
                <a:spcPts val="0"/>
              </a:spcBef>
              <a:buNone/>
            </a:pPr>
            <a:endParaRPr lang="en-GB" u="sng" dirty="0"/>
          </a:p>
          <a:p>
            <a:pPr marL="522283" indent="-342900">
              <a:spcBef>
                <a:spcPts val="0"/>
              </a:spcBef>
            </a:pPr>
            <a:endParaRPr lang="en-GB" dirty="0"/>
          </a:p>
        </p:txBody>
      </p:sp>
      <p:sp>
        <p:nvSpPr>
          <p:cNvPr id="95" name="Google Shape;95;p14"/>
          <p:cNvSpPr txBox="1">
            <a:spLocks noGrp="1"/>
          </p:cNvSpPr>
          <p:nvPr>
            <p:ph type="title"/>
          </p:nvPr>
        </p:nvSpPr>
        <p:spPr>
          <a:xfrm>
            <a:off x="72569" y="1"/>
            <a:ext cx="11520000" cy="72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Arial"/>
              <a:buNone/>
            </a:pPr>
            <a:r>
              <a:rPr lang="en-GB" dirty="0"/>
              <a:t>Assessments</a:t>
            </a:r>
            <a:endParaRPr dirty="0"/>
          </a:p>
        </p:txBody>
      </p:sp>
    </p:spTree>
    <p:extLst>
      <p:ext uri="{BB962C8B-B14F-4D97-AF65-F5344CB8AC3E}">
        <p14:creationId xmlns:p14="http://schemas.microsoft.com/office/powerpoint/2010/main" val="421091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Sparx Maths</a:t>
            </a:r>
          </a:p>
          <a:p>
            <a:endParaRPr lang="en-GB" dirty="0"/>
          </a:p>
          <a:p>
            <a:r>
              <a:rPr lang="en-GB" dirty="0">
                <a:hlinkClick r:id="rId2"/>
              </a:rPr>
              <a:t>https://www.mathsgenie.co.uk/</a:t>
            </a:r>
            <a:endParaRPr lang="en-GB" dirty="0"/>
          </a:p>
          <a:p>
            <a:endParaRPr lang="en-GB" dirty="0"/>
          </a:p>
          <a:p>
            <a:r>
              <a:rPr lang="en-GB" dirty="0">
                <a:hlinkClick r:id="rId3"/>
              </a:rPr>
              <a:t>https://corbettmaths.com/</a:t>
            </a:r>
            <a:endParaRPr lang="en-GB" dirty="0"/>
          </a:p>
          <a:p>
            <a:endParaRPr lang="en-GB" dirty="0"/>
          </a:p>
          <a:p>
            <a:r>
              <a:rPr lang="en-GB" dirty="0">
                <a:hlinkClick r:id="rId4"/>
              </a:rPr>
              <a:t>https://www.bbc.co.uk/bitesize/subjects/z38pycw</a:t>
            </a:r>
            <a:endParaRPr lang="en-GB" dirty="0"/>
          </a:p>
          <a:p>
            <a:endParaRPr lang="en-GB" dirty="0"/>
          </a:p>
          <a:p>
            <a:r>
              <a:rPr lang="en-GB">
                <a:hlinkClick r:id="rId5"/>
              </a:rPr>
              <a:t>https://www.mrbartonmaths.com/topics/</a:t>
            </a:r>
            <a:endParaRPr lang="en-GB"/>
          </a:p>
          <a:p>
            <a:endParaRPr lang="en-GB" dirty="0"/>
          </a:p>
        </p:txBody>
      </p:sp>
      <p:sp>
        <p:nvSpPr>
          <p:cNvPr id="3" name="Title 2"/>
          <p:cNvSpPr>
            <a:spLocks noGrp="1"/>
          </p:cNvSpPr>
          <p:nvPr>
            <p:ph type="title"/>
          </p:nvPr>
        </p:nvSpPr>
        <p:spPr/>
        <p:txBody>
          <a:bodyPr/>
          <a:lstStyle/>
          <a:p>
            <a:r>
              <a:rPr lang="en-GB" dirty="0"/>
              <a:t>Revision</a:t>
            </a:r>
          </a:p>
        </p:txBody>
      </p:sp>
    </p:spTree>
    <p:extLst>
      <p:ext uri="{BB962C8B-B14F-4D97-AF65-F5344CB8AC3E}">
        <p14:creationId xmlns:p14="http://schemas.microsoft.com/office/powerpoint/2010/main" val="490972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p:nvPr/>
        </p:nvSpPr>
        <p:spPr>
          <a:xfrm>
            <a:off x="0" y="1122363"/>
            <a:ext cx="12192000" cy="2387600"/>
          </a:xfrm>
          <a:prstGeom prst="rect">
            <a:avLst/>
          </a:prstGeom>
          <a:noFill/>
          <a:ln>
            <a:noFill/>
          </a:ln>
        </p:spPr>
        <p:txBody>
          <a:bodyPr spcFirstLastPara="1" wrap="square" lIns="91425" tIns="45700" rIns="91425" bIns="45700" anchor="b" anchorCtr="0">
            <a:normAutofit/>
          </a:bodyPr>
          <a:lstStyle/>
          <a:p>
            <a:pPr marL="0" marR="0" lvl="0" indent="0" algn="ctr" rtl="0">
              <a:lnSpc>
                <a:spcPct val="150000"/>
              </a:lnSpc>
              <a:spcBef>
                <a:spcPts val="0"/>
              </a:spcBef>
              <a:spcAft>
                <a:spcPts val="0"/>
              </a:spcAft>
              <a:buClr>
                <a:schemeClr val="lt1"/>
              </a:buClr>
              <a:buSzPts val="4000"/>
              <a:buFont typeface="Arial"/>
              <a:buNone/>
            </a:pPr>
            <a:r>
              <a:rPr lang="en-GB" sz="4000" b="1" dirty="0">
                <a:solidFill>
                  <a:schemeClr val="lt1"/>
                </a:solidFill>
                <a:latin typeface="Arial"/>
                <a:ea typeface="Arial"/>
                <a:cs typeface="Arial"/>
                <a:sym typeface="Arial"/>
              </a:rPr>
              <a:t>Religious Education</a:t>
            </a:r>
            <a:endParaRPr lang="en-GB" sz="4000" b="1" i="0" u="none" strike="noStrike" cap="none" dirty="0">
              <a:solidFill>
                <a:schemeClr val="lt1"/>
              </a:solidFill>
              <a:latin typeface="Arial"/>
              <a:ea typeface="Arial"/>
              <a:cs typeface="Arial"/>
              <a:sym typeface="Arial"/>
            </a:endParaRPr>
          </a:p>
        </p:txBody>
      </p:sp>
      <p:grpSp>
        <p:nvGrpSpPr>
          <p:cNvPr id="87" name="Google Shape;87;p13"/>
          <p:cNvGrpSpPr/>
          <p:nvPr/>
        </p:nvGrpSpPr>
        <p:grpSpPr>
          <a:xfrm>
            <a:off x="3432349" y="5349874"/>
            <a:ext cx="5338715" cy="1080000"/>
            <a:chOff x="2401832" y="5349875"/>
            <a:chExt cx="5338715" cy="1080000"/>
          </a:xfrm>
        </p:grpSpPr>
        <p:pic>
          <p:nvPicPr>
            <p:cNvPr id="88" name="Google Shape;88;p13" descr="A close up of a sign&#10;&#10;Description generated with high confidence"/>
            <p:cNvPicPr preferRelativeResize="0"/>
            <p:nvPr/>
          </p:nvPicPr>
          <p:blipFill rotWithShape="1">
            <a:blip r:embed="rId3">
              <a:alphaModFix/>
            </a:blip>
            <a:srcRect/>
            <a:stretch/>
          </p:blipFill>
          <p:spPr>
            <a:xfrm>
              <a:off x="2401832" y="5349875"/>
              <a:ext cx="946715" cy="1080000"/>
            </a:xfrm>
            <a:prstGeom prst="rect">
              <a:avLst/>
            </a:prstGeom>
            <a:noFill/>
            <a:ln>
              <a:noFill/>
            </a:ln>
          </p:spPr>
        </p:pic>
        <p:sp>
          <p:nvSpPr>
            <p:cNvPr id="89" name="Google Shape;89;p13"/>
            <p:cNvSpPr txBox="1"/>
            <p:nvPr/>
          </p:nvSpPr>
          <p:spPr>
            <a:xfrm>
              <a:off x="3348547" y="5607471"/>
              <a:ext cx="4392000"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3200" b="0" i="0" u="none" strike="noStrike" cap="small">
                  <a:solidFill>
                    <a:srgbClr val="1A186C"/>
                  </a:solidFill>
                  <a:latin typeface="Gill Sans"/>
                  <a:ea typeface="Gill Sans"/>
                  <a:cs typeface="Gill Sans"/>
                  <a:sym typeface="Gill Sans"/>
                </a:rPr>
                <a:t>The John Fisher School</a:t>
              </a:r>
              <a:endParaRPr/>
            </a:p>
          </p:txBody>
        </p:sp>
      </p:grpSp>
    </p:spTree>
    <p:extLst>
      <p:ext uri="{BB962C8B-B14F-4D97-AF65-F5344CB8AC3E}">
        <p14:creationId xmlns:p14="http://schemas.microsoft.com/office/powerpoint/2010/main" val="2148077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07894A-3E90-4061-A7B1-F3057535E747}"/>
              </a:ext>
            </a:extLst>
          </p:cNvPr>
          <p:cNvSpPr>
            <a:spLocks noGrp="1"/>
          </p:cNvSpPr>
          <p:nvPr>
            <p:ph idx="1"/>
          </p:nvPr>
        </p:nvSpPr>
        <p:spPr/>
        <p:txBody>
          <a:bodyPr/>
          <a:lstStyle/>
          <a:p>
            <a:r>
              <a:rPr lang="en-GB" dirty="0"/>
              <a:t>Creation and Sin – vocation of humankind and our response</a:t>
            </a:r>
          </a:p>
          <a:p>
            <a:r>
              <a:rPr lang="en-GB" dirty="0"/>
              <a:t>God’s response to that – Baptism </a:t>
            </a:r>
          </a:p>
          <a:p>
            <a:r>
              <a:rPr lang="en-GB" dirty="0"/>
              <a:t>Covenant at Sinai</a:t>
            </a:r>
          </a:p>
          <a:p>
            <a:r>
              <a:rPr lang="en-GB" dirty="0"/>
              <a:t>Ways of living the covenant</a:t>
            </a:r>
          </a:p>
          <a:p>
            <a:r>
              <a:rPr lang="en-GB" dirty="0"/>
              <a:t>Love of Neighbour</a:t>
            </a:r>
          </a:p>
          <a:p>
            <a:r>
              <a:rPr lang="en-GB" dirty="0"/>
              <a:t>Rules, Law and Virtue</a:t>
            </a:r>
          </a:p>
          <a:p>
            <a:r>
              <a:rPr lang="en-GB" dirty="0"/>
              <a:t>Marriage</a:t>
            </a:r>
          </a:p>
          <a:p>
            <a:r>
              <a:rPr lang="en-GB" dirty="0"/>
              <a:t>Conscience and Conscientious Objection </a:t>
            </a:r>
          </a:p>
          <a:p>
            <a:endParaRPr lang="en-GB" dirty="0"/>
          </a:p>
        </p:txBody>
      </p:sp>
      <p:sp>
        <p:nvSpPr>
          <p:cNvPr id="3" name="Title 2">
            <a:extLst>
              <a:ext uri="{FF2B5EF4-FFF2-40B4-BE49-F238E27FC236}">
                <a16:creationId xmlns:a16="http://schemas.microsoft.com/office/drawing/2014/main" id="{008B06F5-E748-41FF-8DA2-F855BBD379E4}"/>
              </a:ext>
            </a:extLst>
          </p:cNvPr>
          <p:cNvSpPr>
            <a:spLocks noGrp="1"/>
          </p:cNvSpPr>
          <p:nvPr>
            <p:ph type="title"/>
          </p:nvPr>
        </p:nvSpPr>
        <p:spPr/>
        <p:txBody>
          <a:bodyPr/>
          <a:lstStyle/>
          <a:p>
            <a:r>
              <a:rPr lang="en-GB" dirty="0"/>
              <a:t>This half-term: Creation and Covenant </a:t>
            </a:r>
          </a:p>
        </p:txBody>
      </p:sp>
    </p:spTree>
    <p:extLst>
      <p:ext uri="{BB962C8B-B14F-4D97-AF65-F5344CB8AC3E}">
        <p14:creationId xmlns:p14="http://schemas.microsoft.com/office/powerpoint/2010/main" val="1367920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6A248D-3953-4153-9A88-095082966831}"/>
              </a:ext>
            </a:extLst>
          </p:cNvPr>
          <p:cNvSpPr>
            <a:spLocks noGrp="1"/>
          </p:cNvSpPr>
          <p:nvPr>
            <p:ph idx="1"/>
          </p:nvPr>
        </p:nvSpPr>
        <p:spPr/>
        <p:txBody>
          <a:bodyPr/>
          <a:lstStyle/>
          <a:p>
            <a:r>
              <a:rPr lang="en-GB" dirty="0"/>
              <a:t>OT to NT – Isaiah, Jeremiah and Amos</a:t>
            </a:r>
          </a:p>
          <a:p>
            <a:r>
              <a:rPr lang="en-GB" dirty="0"/>
              <a:t>Relevance of prophets</a:t>
            </a:r>
          </a:p>
          <a:p>
            <a:r>
              <a:rPr lang="en-GB" dirty="0"/>
              <a:t>John the Baptist and his message</a:t>
            </a:r>
          </a:p>
          <a:p>
            <a:r>
              <a:rPr lang="en-GB" dirty="0"/>
              <a:t>Nature of Jesus – Prophet, Priest and King</a:t>
            </a:r>
          </a:p>
          <a:p>
            <a:r>
              <a:rPr lang="en-GB" dirty="0"/>
              <a:t>Advent </a:t>
            </a:r>
          </a:p>
          <a:p>
            <a:endParaRPr lang="en-GB" dirty="0"/>
          </a:p>
        </p:txBody>
      </p:sp>
      <p:sp>
        <p:nvSpPr>
          <p:cNvPr id="3" name="Title 2">
            <a:extLst>
              <a:ext uri="{FF2B5EF4-FFF2-40B4-BE49-F238E27FC236}">
                <a16:creationId xmlns:a16="http://schemas.microsoft.com/office/drawing/2014/main" id="{777471E8-5C81-4CED-AF71-772F60F12F56}"/>
              </a:ext>
            </a:extLst>
          </p:cNvPr>
          <p:cNvSpPr>
            <a:spLocks noGrp="1"/>
          </p:cNvSpPr>
          <p:nvPr>
            <p:ph type="title"/>
          </p:nvPr>
        </p:nvSpPr>
        <p:spPr/>
        <p:txBody>
          <a:bodyPr/>
          <a:lstStyle/>
          <a:p>
            <a:r>
              <a:rPr lang="en-GB" dirty="0"/>
              <a:t>November-Christmas: Prophecy to Promise </a:t>
            </a:r>
          </a:p>
        </p:txBody>
      </p:sp>
    </p:spTree>
    <p:extLst>
      <p:ext uri="{BB962C8B-B14F-4D97-AF65-F5344CB8AC3E}">
        <p14:creationId xmlns:p14="http://schemas.microsoft.com/office/powerpoint/2010/main" val="3454675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EF406B-255C-496D-86AD-71C462BC8357}"/>
              </a:ext>
            </a:extLst>
          </p:cNvPr>
          <p:cNvSpPr>
            <a:spLocks noGrp="1"/>
          </p:cNvSpPr>
          <p:nvPr>
            <p:ph idx="1"/>
          </p:nvPr>
        </p:nvSpPr>
        <p:spPr/>
        <p:txBody>
          <a:bodyPr/>
          <a:lstStyle/>
          <a:p>
            <a:pPr marL="0" indent="0">
              <a:buNone/>
            </a:pPr>
            <a:r>
              <a:rPr lang="en-GB" dirty="0"/>
              <a:t>Monday: Current Affairs (Newsround and or Weekly Quiz)</a:t>
            </a:r>
          </a:p>
          <a:p>
            <a:pPr marL="0" indent="0">
              <a:buNone/>
            </a:pPr>
            <a:endParaRPr lang="en-GB" dirty="0"/>
          </a:p>
          <a:p>
            <a:pPr marL="0" indent="0">
              <a:buNone/>
            </a:pPr>
            <a:r>
              <a:rPr lang="en-GB" dirty="0"/>
              <a:t>Tuesday: Year Assembly</a:t>
            </a:r>
          </a:p>
          <a:p>
            <a:pPr marL="0" indent="0">
              <a:buNone/>
            </a:pPr>
            <a:endParaRPr lang="en-GB" dirty="0"/>
          </a:p>
          <a:p>
            <a:pPr marL="0" indent="0">
              <a:buNone/>
            </a:pPr>
            <a:r>
              <a:rPr lang="en-GB" dirty="0"/>
              <a:t>Wednesday: Morning Prayer</a:t>
            </a:r>
          </a:p>
          <a:p>
            <a:pPr marL="0" indent="0">
              <a:buNone/>
            </a:pPr>
            <a:endParaRPr lang="en-GB" dirty="0"/>
          </a:p>
          <a:p>
            <a:pPr marL="0" indent="0">
              <a:buNone/>
            </a:pPr>
            <a:r>
              <a:rPr lang="en-GB" dirty="0"/>
              <a:t>Thursday: Literacy</a:t>
            </a:r>
          </a:p>
          <a:p>
            <a:pPr marL="0" indent="0">
              <a:buNone/>
            </a:pPr>
            <a:endParaRPr lang="en-GB" dirty="0"/>
          </a:p>
          <a:p>
            <a:pPr marL="0" indent="0">
              <a:buNone/>
            </a:pPr>
            <a:r>
              <a:rPr lang="en-GB" dirty="0"/>
              <a:t>Friday: Celebrating success</a:t>
            </a:r>
          </a:p>
        </p:txBody>
      </p:sp>
      <p:sp>
        <p:nvSpPr>
          <p:cNvPr id="3" name="Title 2">
            <a:extLst>
              <a:ext uri="{FF2B5EF4-FFF2-40B4-BE49-F238E27FC236}">
                <a16:creationId xmlns:a16="http://schemas.microsoft.com/office/drawing/2014/main" id="{E8661391-C2C1-43D0-BDD1-17B0B2503D4B}"/>
              </a:ext>
            </a:extLst>
          </p:cNvPr>
          <p:cNvSpPr>
            <a:spLocks noGrp="1"/>
          </p:cNvSpPr>
          <p:nvPr>
            <p:ph type="title"/>
          </p:nvPr>
        </p:nvSpPr>
        <p:spPr/>
        <p:txBody>
          <a:bodyPr/>
          <a:lstStyle/>
          <a:p>
            <a:r>
              <a:rPr lang="en-GB" dirty="0"/>
              <a:t>Form Time</a:t>
            </a:r>
          </a:p>
        </p:txBody>
      </p:sp>
    </p:spTree>
    <p:extLst>
      <p:ext uri="{BB962C8B-B14F-4D97-AF65-F5344CB8AC3E}">
        <p14:creationId xmlns:p14="http://schemas.microsoft.com/office/powerpoint/2010/main" val="1617564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7810E2-146C-4410-8CEE-CEB58A0162AA}"/>
              </a:ext>
            </a:extLst>
          </p:cNvPr>
          <p:cNvSpPr>
            <a:spLocks noGrp="1"/>
          </p:cNvSpPr>
          <p:nvPr>
            <p:ph idx="1"/>
          </p:nvPr>
        </p:nvSpPr>
        <p:spPr/>
        <p:txBody>
          <a:bodyPr/>
          <a:lstStyle/>
          <a:p>
            <a:r>
              <a:rPr lang="en-GB" dirty="0"/>
              <a:t>Kingdom of God – what it is and how it’s announced</a:t>
            </a:r>
          </a:p>
          <a:p>
            <a:r>
              <a:rPr lang="en-GB" dirty="0"/>
              <a:t>Marginalised</a:t>
            </a:r>
          </a:p>
          <a:p>
            <a:r>
              <a:rPr lang="en-GB" dirty="0"/>
              <a:t>Mother Teresa</a:t>
            </a:r>
          </a:p>
          <a:p>
            <a:r>
              <a:rPr lang="en-GB" dirty="0"/>
              <a:t>Miracles</a:t>
            </a:r>
          </a:p>
          <a:p>
            <a:r>
              <a:rPr lang="en-GB" dirty="0"/>
              <a:t>Implications of believing in miracles </a:t>
            </a:r>
          </a:p>
          <a:p>
            <a:r>
              <a:rPr lang="en-GB" dirty="0"/>
              <a:t>Lourdes </a:t>
            </a:r>
          </a:p>
          <a:p>
            <a:endParaRPr lang="en-GB" dirty="0"/>
          </a:p>
        </p:txBody>
      </p:sp>
      <p:sp>
        <p:nvSpPr>
          <p:cNvPr id="3" name="Title 2">
            <a:extLst>
              <a:ext uri="{FF2B5EF4-FFF2-40B4-BE49-F238E27FC236}">
                <a16:creationId xmlns:a16="http://schemas.microsoft.com/office/drawing/2014/main" id="{B8CCAC92-3E61-48E2-AF7E-67556832C34D}"/>
              </a:ext>
            </a:extLst>
          </p:cNvPr>
          <p:cNvSpPr>
            <a:spLocks noGrp="1"/>
          </p:cNvSpPr>
          <p:nvPr>
            <p:ph type="title"/>
          </p:nvPr>
        </p:nvSpPr>
        <p:spPr/>
        <p:txBody>
          <a:bodyPr/>
          <a:lstStyle/>
          <a:p>
            <a:r>
              <a:rPr lang="en-GB" dirty="0"/>
              <a:t>January-February ½ term: Galilee to Jerusalem</a:t>
            </a:r>
          </a:p>
        </p:txBody>
      </p:sp>
    </p:spTree>
    <p:extLst>
      <p:ext uri="{BB962C8B-B14F-4D97-AF65-F5344CB8AC3E}">
        <p14:creationId xmlns:p14="http://schemas.microsoft.com/office/powerpoint/2010/main" val="1675837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400969-227A-4579-9019-ACB54D9D848A}"/>
              </a:ext>
            </a:extLst>
          </p:cNvPr>
          <p:cNvSpPr>
            <a:spLocks noGrp="1"/>
          </p:cNvSpPr>
          <p:nvPr>
            <p:ph idx="1"/>
          </p:nvPr>
        </p:nvSpPr>
        <p:spPr/>
        <p:txBody>
          <a:bodyPr/>
          <a:lstStyle/>
          <a:p>
            <a:r>
              <a:rPr lang="en-GB" dirty="0"/>
              <a:t>Lent and its three pillars</a:t>
            </a:r>
          </a:p>
          <a:p>
            <a:r>
              <a:rPr lang="en-GB" dirty="0"/>
              <a:t>Reconciliation </a:t>
            </a:r>
          </a:p>
          <a:p>
            <a:r>
              <a:rPr lang="en-GB" dirty="0"/>
              <a:t>Jesus as Isaiah’s Suffering Servant</a:t>
            </a:r>
          </a:p>
          <a:p>
            <a:r>
              <a:rPr lang="en-GB" dirty="0"/>
              <a:t>Nature of evil and suffering </a:t>
            </a:r>
          </a:p>
          <a:p>
            <a:r>
              <a:rPr lang="en-GB" dirty="0"/>
              <a:t>As well as responses to it </a:t>
            </a:r>
          </a:p>
          <a:p>
            <a:r>
              <a:rPr lang="en-GB" dirty="0"/>
              <a:t>Prayer</a:t>
            </a:r>
          </a:p>
          <a:p>
            <a:r>
              <a:rPr lang="en-GB" dirty="0"/>
              <a:t>Mark’s Gospel </a:t>
            </a:r>
          </a:p>
        </p:txBody>
      </p:sp>
      <p:sp>
        <p:nvSpPr>
          <p:cNvPr id="3" name="Title 2">
            <a:extLst>
              <a:ext uri="{FF2B5EF4-FFF2-40B4-BE49-F238E27FC236}">
                <a16:creationId xmlns:a16="http://schemas.microsoft.com/office/drawing/2014/main" id="{83F7AE1A-EA39-48D4-B1A0-204F8F54890A}"/>
              </a:ext>
            </a:extLst>
          </p:cNvPr>
          <p:cNvSpPr>
            <a:spLocks noGrp="1"/>
          </p:cNvSpPr>
          <p:nvPr>
            <p:ph type="title"/>
          </p:nvPr>
        </p:nvSpPr>
        <p:spPr/>
        <p:txBody>
          <a:bodyPr/>
          <a:lstStyle/>
          <a:p>
            <a:r>
              <a:rPr lang="en-GB" dirty="0"/>
              <a:t>End of February-Easter: Desert to Garden </a:t>
            </a:r>
          </a:p>
        </p:txBody>
      </p:sp>
    </p:spTree>
    <p:extLst>
      <p:ext uri="{BB962C8B-B14F-4D97-AF65-F5344CB8AC3E}">
        <p14:creationId xmlns:p14="http://schemas.microsoft.com/office/powerpoint/2010/main" val="2589780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4634E3-3CF5-4EFF-B531-10FBC6217631}"/>
              </a:ext>
            </a:extLst>
          </p:cNvPr>
          <p:cNvSpPr>
            <a:spLocks noGrp="1"/>
          </p:cNvSpPr>
          <p:nvPr>
            <p:ph idx="1"/>
          </p:nvPr>
        </p:nvSpPr>
        <p:spPr/>
        <p:txBody>
          <a:bodyPr/>
          <a:lstStyle/>
          <a:p>
            <a:r>
              <a:rPr lang="en-GB" dirty="0"/>
              <a:t>Nature of the Resurrection </a:t>
            </a:r>
          </a:p>
          <a:p>
            <a:r>
              <a:rPr lang="en-GB" dirty="0"/>
              <a:t>Heaven, Hell and Purgatory </a:t>
            </a:r>
          </a:p>
          <a:p>
            <a:r>
              <a:rPr lang="en-GB" dirty="0"/>
              <a:t>Salvation – what it is and what it means to be saved </a:t>
            </a:r>
          </a:p>
          <a:p>
            <a:r>
              <a:rPr lang="en-GB" dirty="0"/>
              <a:t>Funeral Rite </a:t>
            </a:r>
          </a:p>
          <a:p>
            <a:r>
              <a:rPr lang="en-GB" dirty="0"/>
              <a:t>Ascension </a:t>
            </a:r>
          </a:p>
          <a:p>
            <a:r>
              <a:rPr lang="en-GB" dirty="0"/>
              <a:t>Pentecost </a:t>
            </a:r>
          </a:p>
          <a:p>
            <a:endParaRPr lang="en-GB" dirty="0"/>
          </a:p>
        </p:txBody>
      </p:sp>
      <p:sp>
        <p:nvSpPr>
          <p:cNvPr id="3" name="Title 2">
            <a:extLst>
              <a:ext uri="{FF2B5EF4-FFF2-40B4-BE49-F238E27FC236}">
                <a16:creationId xmlns:a16="http://schemas.microsoft.com/office/drawing/2014/main" id="{EB2A545E-5007-454A-877C-17113BE389AB}"/>
              </a:ext>
            </a:extLst>
          </p:cNvPr>
          <p:cNvSpPr>
            <a:spLocks noGrp="1"/>
          </p:cNvSpPr>
          <p:nvPr>
            <p:ph type="title"/>
          </p:nvPr>
        </p:nvSpPr>
        <p:spPr/>
        <p:txBody>
          <a:bodyPr/>
          <a:lstStyle/>
          <a:p>
            <a:r>
              <a:rPr lang="en-GB" dirty="0"/>
              <a:t>April-May ½ term: Ends of the Earth </a:t>
            </a:r>
          </a:p>
        </p:txBody>
      </p:sp>
    </p:spTree>
    <p:extLst>
      <p:ext uri="{BB962C8B-B14F-4D97-AF65-F5344CB8AC3E}">
        <p14:creationId xmlns:p14="http://schemas.microsoft.com/office/powerpoint/2010/main" val="563809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21ECCD-3673-40C9-AA64-60FB4CD1CB48}"/>
              </a:ext>
            </a:extLst>
          </p:cNvPr>
          <p:cNvSpPr>
            <a:spLocks noGrp="1"/>
          </p:cNvSpPr>
          <p:nvPr>
            <p:ph idx="1"/>
          </p:nvPr>
        </p:nvSpPr>
        <p:spPr/>
        <p:txBody>
          <a:bodyPr/>
          <a:lstStyle/>
          <a:p>
            <a:r>
              <a:rPr lang="en-GB" dirty="0"/>
              <a:t>Buddhism </a:t>
            </a:r>
          </a:p>
          <a:p>
            <a:r>
              <a:rPr lang="en-GB" dirty="0"/>
              <a:t>Three Marks of Existence and the Four Noble Truths </a:t>
            </a:r>
          </a:p>
          <a:p>
            <a:r>
              <a:rPr lang="en-GB" dirty="0"/>
              <a:t>Forms of Buddhism</a:t>
            </a:r>
          </a:p>
          <a:p>
            <a:r>
              <a:rPr lang="en-GB" dirty="0"/>
              <a:t>Worship</a:t>
            </a:r>
          </a:p>
          <a:p>
            <a:r>
              <a:rPr lang="en-GB" dirty="0"/>
              <a:t>Holy Days </a:t>
            </a:r>
          </a:p>
          <a:p>
            <a:r>
              <a:rPr lang="en-GB" dirty="0"/>
              <a:t>Karma </a:t>
            </a:r>
          </a:p>
          <a:p>
            <a:r>
              <a:rPr lang="en-GB" dirty="0"/>
              <a:t>Meditation </a:t>
            </a:r>
          </a:p>
        </p:txBody>
      </p:sp>
      <p:sp>
        <p:nvSpPr>
          <p:cNvPr id="3" name="Title 2">
            <a:extLst>
              <a:ext uri="{FF2B5EF4-FFF2-40B4-BE49-F238E27FC236}">
                <a16:creationId xmlns:a16="http://schemas.microsoft.com/office/drawing/2014/main" id="{D09F798B-2A87-450D-AAFA-A4D8D5391D8D}"/>
              </a:ext>
            </a:extLst>
          </p:cNvPr>
          <p:cNvSpPr>
            <a:spLocks noGrp="1"/>
          </p:cNvSpPr>
          <p:nvPr>
            <p:ph type="title"/>
          </p:nvPr>
        </p:nvSpPr>
        <p:spPr/>
        <p:txBody>
          <a:bodyPr/>
          <a:lstStyle/>
          <a:p>
            <a:r>
              <a:rPr lang="en-GB" dirty="0"/>
              <a:t>June-July: Dialogue and Encounter </a:t>
            </a:r>
          </a:p>
        </p:txBody>
      </p:sp>
    </p:spTree>
    <p:extLst>
      <p:ext uri="{BB962C8B-B14F-4D97-AF65-F5344CB8AC3E}">
        <p14:creationId xmlns:p14="http://schemas.microsoft.com/office/powerpoint/2010/main" val="3054616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1FFEAB-C344-4E87-96B9-EC8C1A0EAD58}"/>
              </a:ext>
            </a:extLst>
          </p:cNvPr>
          <p:cNvSpPr>
            <a:spLocks noGrp="1"/>
          </p:cNvSpPr>
          <p:nvPr>
            <p:ph idx="1"/>
          </p:nvPr>
        </p:nvSpPr>
        <p:spPr/>
        <p:txBody>
          <a:bodyPr/>
          <a:lstStyle/>
          <a:p>
            <a:r>
              <a:rPr lang="en-GB" dirty="0"/>
              <a:t>Ask him what he’s learning about</a:t>
            </a:r>
          </a:p>
          <a:p>
            <a:r>
              <a:rPr lang="en-GB" dirty="0"/>
              <a:t>Look through his book when it comes home for homework (2 essays per half-term)</a:t>
            </a:r>
          </a:p>
          <a:p>
            <a:pPr lvl="1"/>
            <a:r>
              <a:rPr lang="en-GB" dirty="0"/>
              <a:t>What marks has he got?</a:t>
            </a:r>
          </a:p>
          <a:p>
            <a:pPr lvl="1"/>
            <a:r>
              <a:rPr lang="en-GB" dirty="0"/>
              <a:t>Is it well presented?</a:t>
            </a:r>
          </a:p>
          <a:p>
            <a:pPr lvl="1"/>
            <a:r>
              <a:rPr lang="en-GB" dirty="0"/>
              <a:t>Does he know how to improve?</a:t>
            </a:r>
          </a:p>
          <a:p>
            <a:pPr lvl="1"/>
            <a:r>
              <a:rPr lang="en-GB" dirty="0"/>
              <a:t>Is he growing in knowledge and skills?</a:t>
            </a:r>
          </a:p>
          <a:p>
            <a:r>
              <a:rPr lang="en-GB" dirty="0"/>
              <a:t>Suggest / provide extension resources, e.g.: novels, media, news </a:t>
            </a:r>
          </a:p>
          <a:p>
            <a:r>
              <a:rPr lang="en-GB" dirty="0"/>
              <a:t>Practice the Faith </a:t>
            </a:r>
          </a:p>
        </p:txBody>
      </p:sp>
      <p:sp>
        <p:nvSpPr>
          <p:cNvPr id="3" name="Title 2">
            <a:extLst>
              <a:ext uri="{FF2B5EF4-FFF2-40B4-BE49-F238E27FC236}">
                <a16:creationId xmlns:a16="http://schemas.microsoft.com/office/drawing/2014/main" id="{08097CAD-420F-47F0-B9CF-E2FEA01065A8}"/>
              </a:ext>
            </a:extLst>
          </p:cNvPr>
          <p:cNvSpPr>
            <a:spLocks noGrp="1"/>
          </p:cNvSpPr>
          <p:nvPr>
            <p:ph type="title"/>
          </p:nvPr>
        </p:nvSpPr>
        <p:spPr/>
        <p:txBody>
          <a:bodyPr/>
          <a:lstStyle/>
          <a:p>
            <a:r>
              <a:rPr lang="en-GB" dirty="0"/>
              <a:t>How you can support your son </a:t>
            </a:r>
          </a:p>
        </p:txBody>
      </p:sp>
    </p:spTree>
    <p:extLst>
      <p:ext uri="{BB962C8B-B14F-4D97-AF65-F5344CB8AC3E}">
        <p14:creationId xmlns:p14="http://schemas.microsoft.com/office/powerpoint/2010/main" val="2671016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4C0F12-95C7-4AF2-9C31-96AF95350D67}"/>
              </a:ext>
            </a:extLst>
          </p:cNvPr>
          <p:cNvSpPr txBox="1"/>
          <p:nvPr/>
        </p:nvSpPr>
        <p:spPr>
          <a:xfrm>
            <a:off x="3179299" y="3221502"/>
            <a:ext cx="5570806" cy="1015663"/>
          </a:xfrm>
          <a:prstGeom prst="rect">
            <a:avLst/>
          </a:prstGeom>
          <a:noFill/>
        </p:spPr>
        <p:txBody>
          <a:bodyPr wrap="square" rtlCol="0">
            <a:spAutoFit/>
          </a:bodyPr>
          <a:lstStyle/>
          <a:p>
            <a:pPr algn="ctr"/>
            <a:r>
              <a:rPr lang="en-GB" sz="6000" dirty="0">
                <a:solidFill>
                  <a:schemeClr val="bg1"/>
                </a:solidFill>
              </a:rPr>
              <a:t>English</a:t>
            </a:r>
          </a:p>
        </p:txBody>
      </p:sp>
    </p:spTree>
    <p:extLst>
      <p:ext uri="{BB962C8B-B14F-4D97-AF65-F5344CB8AC3E}">
        <p14:creationId xmlns:p14="http://schemas.microsoft.com/office/powerpoint/2010/main" val="2570482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6C133E-63FF-4C68-A00B-199863D1FA4E}"/>
              </a:ext>
            </a:extLst>
          </p:cNvPr>
          <p:cNvSpPr>
            <a:spLocks noGrp="1"/>
          </p:cNvSpPr>
          <p:nvPr>
            <p:ph type="title"/>
          </p:nvPr>
        </p:nvSpPr>
        <p:spPr/>
        <p:txBody>
          <a:bodyPr/>
          <a:lstStyle/>
          <a:p>
            <a:r>
              <a:rPr lang="en-GB" u="sng" dirty="0"/>
              <a:t>KS3 English – Year 8 Programme of Study</a:t>
            </a:r>
            <a:endParaRPr lang="en-GB" dirty="0"/>
          </a:p>
        </p:txBody>
      </p:sp>
      <p:pic>
        <p:nvPicPr>
          <p:cNvPr id="6" name="Picture 5">
            <a:extLst>
              <a:ext uri="{FF2B5EF4-FFF2-40B4-BE49-F238E27FC236}">
                <a16:creationId xmlns:a16="http://schemas.microsoft.com/office/drawing/2014/main" id="{9FC326B7-5252-45E3-BEBD-62C8E3C06581}"/>
              </a:ext>
            </a:extLst>
          </p:cNvPr>
          <p:cNvPicPr>
            <a:picLocks noChangeAspect="1"/>
          </p:cNvPicPr>
          <p:nvPr/>
        </p:nvPicPr>
        <p:blipFill>
          <a:blip r:embed="rId2"/>
          <a:stretch>
            <a:fillRect/>
          </a:stretch>
        </p:blipFill>
        <p:spPr>
          <a:xfrm>
            <a:off x="6241774" y="1290412"/>
            <a:ext cx="5487746" cy="3043049"/>
          </a:xfrm>
          <a:prstGeom prst="rect">
            <a:avLst/>
          </a:prstGeom>
        </p:spPr>
      </p:pic>
      <p:sp>
        <p:nvSpPr>
          <p:cNvPr id="8" name="TextBox 7">
            <a:extLst>
              <a:ext uri="{FF2B5EF4-FFF2-40B4-BE49-F238E27FC236}">
                <a16:creationId xmlns:a16="http://schemas.microsoft.com/office/drawing/2014/main" id="{080FDAA2-8E0C-4D03-994F-C2C6F0638722}"/>
              </a:ext>
            </a:extLst>
          </p:cNvPr>
          <p:cNvSpPr txBox="1"/>
          <p:nvPr/>
        </p:nvSpPr>
        <p:spPr>
          <a:xfrm>
            <a:off x="220529" y="950126"/>
            <a:ext cx="5353879" cy="3539430"/>
          </a:xfrm>
          <a:prstGeom prst="rect">
            <a:avLst/>
          </a:prstGeom>
          <a:noFill/>
        </p:spPr>
        <p:txBody>
          <a:bodyPr wrap="square" rtlCol="0">
            <a:spAutoFit/>
          </a:bodyPr>
          <a:lstStyle/>
          <a:p>
            <a:r>
              <a:rPr lang="en-GB" sz="2800" dirty="0"/>
              <a:t>Miss E Johnstone</a:t>
            </a:r>
          </a:p>
          <a:p>
            <a:r>
              <a:rPr lang="en-GB" sz="2800" dirty="0"/>
              <a:t>Key Stage 3 Co-ordinator for English</a:t>
            </a:r>
          </a:p>
          <a:p>
            <a:endParaRPr lang="en-GB" sz="2800" dirty="0"/>
          </a:p>
          <a:p>
            <a:r>
              <a:rPr lang="en-GB" sz="2800" dirty="0"/>
              <a:t>Mrs L. Crampton</a:t>
            </a:r>
          </a:p>
          <a:p>
            <a:r>
              <a:rPr lang="en-GB" sz="2800" dirty="0"/>
              <a:t>Key Stage 4 Co-ordinator for English</a:t>
            </a:r>
          </a:p>
          <a:p>
            <a:endParaRPr lang="en-GB" sz="2800" dirty="0"/>
          </a:p>
          <a:p>
            <a:r>
              <a:rPr lang="en-GB" sz="2800" dirty="0"/>
              <a:t>Mrs S Ryder</a:t>
            </a:r>
          </a:p>
          <a:p>
            <a:r>
              <a:rPr lang="en-GB" sz="2800" dirty="0"/>
              <a:t>Subject Leader for English</a:t>
            </a:r>
          </a:p>
        </p:txBody>
      </p:sp>
      <p:pic>
        <p:nvPicPr>
          <p:cNvPr id="2" name="Picture 1">
            <a:extLst>
              <a:ext uri="{FF2B5EF4-FFF2-40B4-BE49-F238E27FC236}">
                <a16:creationId xmlns:a16="http://schemas.microsoft.com/office/drawing/2014/main" id="{5D5743DE-5006-4D16-8B20-38547DA4860A}"/>
              </a:ext>
            </a:extLst>
          </p:cNvPr>
          <p:cNvPicPr>
            <a:picLocks noChangeAspect="1"/>
          </p:cNvPicPr>
          <p:nvPr/>
        </p:nvPicPr>
        <p:blipFill>
          <a:blip r:embed="rId3"/>
          <a:stretch>
            <a:fillRect/>
          </a:stretch>
        </p:blipFill>
        <p:spPr>
          <a:xfrm>
            <a:off x="3266830" y="4755314"/>
            <a:ext cx="4806461" cy="1984947"/>
          </a:xfrm>
          <a:prstGeom prst="rect">
            <a:avLst/>
          </a:prstGeom>
        </p:spPr>
      </p:pic>
    </p:spTree>
    <p:extLst>
      <p:ext uri="{BB962C8B-B14F-4D97-AF65-F5344CB8AC3E}">
        <p14:creationId xmlns:p14="http://schemas.microsoft.com/office/powerpoint/2010/main" val="1193395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C7170F-1ED1-483F-9854-8E349AD323D0}"/>
              </a:ext>
            </a:extLst>
          </p:cNvPr>
          <p:cNvSpPr>
            <a:spLocks noGrp="1"/>
          </p:cNvSpPr>
          <p:nvPr>
            <p:ph type="title"/>
          </p:nvPr>
        </p:nvSpPr>
        <p:spPr/>
        <p:txBody>
          <a:bodyPr>
            <a:normAutofit/>
          </a:bodyPr>
          <a:lstStyle/>
          <a:p>
            <a:r>
              <a:rPr lang="en-GB" sz="2800" u="sng" dirty="0"/>
              <a:t>KS3 English – Year 8 Programme of Study</a:t>
            </a:r>
          </a:p>
        </p:txBody>
      </p:sp>
      <p:sp>
        <p:nvSpPr>
          <p:cNvPr id="17" name="TextBox 16">
            <a:extLst>
              <a:ext uri="{FF2B5EF4-FFF2-40B4-BE49-F238E27FC236}">
                <a16:creationId xmlns:a16="http://schemas.microsoft.com/office/drawing/2014/main" id="{2A6F6EE6-5509-49C4-86F6-60FB46DED5C2}"/>
              </a:ext>
            </a:extLst>
          </p:cNvPr>
          <p:cNvSpPr txBox="1"/>
          <p:nvPr/>
        </p:nvSpPr>
        <p:spPr>
          <a:xfrm>
            <a:off x="72569" y="967409"/>
            <a:ext cx="120001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Autumn Term</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Spring Term</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Summer Term</a:t>
            </a:r>
          </a:p>
        </p:txBody>
      </p:sp>
      <p:pic>
        <p:nvPicPr>
          <p:cNvPr id="4" name="Picture 3">
            <a:extLst>
              <a:ext uri="{FF2B5EF4-FFF2-40B4-BE49-F238E27FC236}">
                <a16:creationId xmlns:a16="http://schemas.microsoft.com/office/drawing/2014/main" id="{90E06052-896B-413F-9B24-1D7252F49403}"/>
              </a:ext>
            </a:extLst>
          </p:cNvPr>
          <p:cNvPicPr>
            <a:picLocks noChangeAspect="1"/>
          </p:cNvPicPr>
          <p:nvPr/>
        </p:nvPicPr>
        <p:blipFill>
          <a:blip r:embed="rId2"/>
          <a:stretch>
            <a:fillRect/>
          </a:stretch>
        </p:blipFill>
        <p:spPr>
          <a:xfrm>
            <a:off x="246650" y="1584149"/>
            <a:ext cx="3395319" cy="4783551"/>
          </a:xfrm>
          <a:prstGeom prst="rect">
            <a:avLst/>
          </a:prstGeom>
        </p:spPr>
      </p:pic>
      <p:pic>
        <p:nvPicPr>
          <p:cNvPr id="5" name="Picture 4">
            <a:extLst>
              <a:ext uri="{FF2B5EF4-FFF2-40B4-BE49-F238E27FC236}">
                <a16:creationId xmlns:a16="http://schemas.microsoft.com/office/drawing/2014/main" id="{FB010531-83E5-4D90-9BE4-79C02DB43B7B}"/>
              </a:ext>
            </a:extLst>
          </p:cNvPr>
          <p:cNvPicPr>
            <a:picLocks noChangeAspect="1"/>
          </p:cNvPicPr>
          <p:nvPr/>
        </p:nvPicPr>
        <p:blipFill>
          <a:blip r:embed="rId3"/>
          <a:stretch>
            <a:fillRect/>
          </a:stretch>
        </p:blipFill>
        <p:spPr>
          <a:xfrm>
            <a:off x="3966601" y="1584149"/>
            <a:ext cx="3238017" cy="4785389"/>
          </a:xfrm>
          <a:prstGeom prst="rect">
            <a:avLst/>
          </a:prstGeom>
        </p:spPr>
      </p:pic>
      <p:pic>
        <p:nvPicPr>
          <p:cNvPr id="9" name="Picture 8">
            <a:extLst>
              <a:ext uri="{FF2B5EF4-FFF2-40B4-BE49-F238E27FC236}">
                <a16:creationId xmlns:a16="http://schemas.microsoft.com/office/drawing/2014/main" id="{71862F88-8B6C-49BA-A66C-53993CA60E75}"/>
              </a:ext>
            </a:extLst>
          </p:cNvPr>
          <p:cNvPicPr>
            <a:picLocks noChangeAspect="1"/>
          </p:cNvPicPr>
          <p:nvPr/>
        </p:nvPicPr>
        <p:blipFill>
          <a:blip r:embed="rId4"/>
          <a:stretch>
            <a:fillRect/>
          </a:stretch>
        </p:blipFill>
        <p:spPr>
          <a:xfrm>
            <a:off x="7772772" y="1619984"/>
            <a:ext cx="3522167" cy="4711877"/>
          </a:xfrm>
          <a:prstGeom prst="rect">
            <a:avLst/>
          </a:prstGeom>
        </p:spPr>
      </p:pic>
    </p:spTree>
    <p:extLst>
      <p:ext uri="{BB962C8B-B14F-4D97-AF65-F5344CB8AC3E}">
        <p14:creationId xmlns:p14="http://schemas.microsoft.com/office/powerpoint/2010/main" val="4199623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96E233-4C2C-4605-ACDA-7F2D8FA903D7}"/>
              </a:ext>
            </a:extLst>
          </p:cNvPr>
          <p:cNvSpPr>
            <a:spLocks noGrp="1"/>
          </p:cNvSpPr>
          <p:nvPr>
            <p:ph type="title"/>
          </p:nvPr>
        </p:nvSpPr>
        <p:spPr/>
        <p:txBody>
          <a:bodyPr/>
          <a:lstStyle/>
          <a:p>
            <a:r>
              <a:rPr lang="en-GB" dirty="0"/>
              <a:t>Class Readers</a:t>
            </a:r>
          </a:p>
        </p:txBody>
      </p:sp>
      <p:sp>
        <p:nvSpPr>
          <p:cNvPr id="6" name="TextBox 5"/>
          <p:cNvSpPr txBox="1"/>
          <p:nvPr/>
        </p:nvSpPr>
        <p:spPr>
          <a:xfrm>
            <a:off x="448235" y="1093694"/>
            <a:ext cx="11367247" cy="2523768"/>
          </a:xfrm>
          <a:prstGeom prst="rect">
            <a:avLst/>
          </a:prstGeom>
          <a:noFill/>
        </p:spPr>
        <p:txBody>
          <a:bodyPr wrap="square" rtlCol="0">
            <a:spAutoFit/>
          </a:bodyPr>
          <a:lstStyle/>
          <a:p>
            <a:r>
              <a:rPr lang="en-GB" sz="2000" b="1" dirty="0">
                <a:solidFill>
                  <a:srgbClr val="002060"/>
                </a:solidFill>
                <a:latin typeface="Calibri" panose="020F0502020204030204" pitchFamily="34" charset="0"/>
                <a:cs typeface="Calibri" panose="020F0502020204030204" pitchFamily="34" charset="0"/>
              </a:rPr>
              <a:t>One lesson a fortnight is a dedicated to our class reader, each class reader is chosen to compliment our scheme of work and demonstrate how wider reading can influence our understanding of texts and instil a ‘thirst’ for reading.</a:t>
            </a:r>
          </a:p>
          <a:p>
            <a:endParaRPr lang="en-GB" sz="2000" dirty="0">
              <a:latin typeface="Century Gothic" panose="020B0502020202020204" pitchFamily="34" charset="0"/>
            </a:endParaRPr>
          </a:p>
          <a:p>
            <a:r>
              <a:rPr lang="en-GB" sz="2000" dirty="0">
                <a:latin typeface="Century Gothic" panose="020B0502020202020204" pitchFamily="34" charset="0"/>
              </a:rPr>
              <a:t> </a:t>
            </a:r>
          </a:p>
          <a:p>
            <a:endParaRPr lang="en-GB" sz="2000" dirty="0">
              <a:latin typeface="Century Gothic" panose="020B0502020202020204" pitchFamily="34" charset="0"/>
            </a:endParaRPr>
          </a:p>
          <a:p>
            <a:endParaRPr lang="en-GB" sz="2000" dirty="0">
              <a:latin typeface="Century Gothic" panose="020B0502020202020204" pitchFamily="34" charset="0"/>
            </a:endParaRPr>
          </a:p>
          <a:p>
            <a:endParaRPr lang="en-GB" dirty="0"/>
          </a:p>
        </p:txBody>
      </p:sp>
      <p:sp>
        <p:nvSpPr>
          <p:cNvPr id="7" name="Rectangle 6"/>
          <p:cNvSpPr/>
          <p:nvPr/>
        </p:nvSpPr>
        <p:spPr>
          <a:xfrm>
            <a:off x="240742" y="2657073"/>
            <a:ext cx="3406589" cy="3416320"/>
          </a:xfrm>
          <a:prstGeom prst="rect">
            <a:avLst/>
          </a:prstGeom>
        </p:spPr>
        <p:txBody>
          <a:bodyPr wrap="square">
            <a:spAutoFit/>
          </a:bodyPr>
          <a:lstStyle/>
          <a:p>
            <a:pPr lvl="0"/>
            <a:r>
              <a:rPr lang="en-GB" b="1" dirty="0">
                <a:solidFill>
                  <a:srgbClr val="7030A0"/>
                </a:solidFill>
                <a:latin typeface="Calibri" panose="020F0502020204030204" pitchFamily="34" charset="0"/>
                <a:ea typeface="Arial"/>
                <a:cs typeface="Calibri" panose="020F0502020204030204" pitchFamily="34" charset="0"/>
                <a:sym typeface="Arial"/>
              </a:rPr>
              <a:t>When deciding upon our class readers, we wanted to satisfy two primary aims: to reflect upon issues that our students may encounter and offer a safe space for discussion. We have therefore chosen texts that both engage and challenge students’ perspectives of the world around them, but also texts that we as teachers love to teach</a:t>
            </a:r>
            <a:r>
              <a:rPr lang="en-GB" b="1" dirty="0">
                <a:solidFill>
                  <a:srgbClr val="7030A0"/>
                </a:solidFill>
                <a:latin typeface="Calibri" panose="020F0502020204030204" pitchFamily="34" charset="0"/>
                <a:cs typeface="Calibri" panose="020F0502020204030204" pitchFamily="34" charset="0"/>
                <a:sym typeface="Arial"/>
              </a:rPr>
              <a:t> which will instil that LOVE of reading!</a:t>
            </a:r>
            <a:endParaRPr lang="en-GB" b="1" dirty="0">
              <a:solidFill>
                <a:srgbClr val="7030A0"/>
              </a:solidFill>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BF9892C1-CDBB-4026-934A-486938AAB1CC}"/>
              </a:ext>
            </a:extLst>
          </p:cNvPr>
          <p:cNvPicPr>
            <a:picLocks noGrp="1" noChangeAspect="1"/>
          </p:cNvPicPr>
          <p:nvPr>
            <p:ph idx="1"/>
          </p:nvPr>
        </p:nvPicPr>
        <p:blipFill>
          <a:blip r:embed="rId2"/>
          <a:stretch>
            <a:fillRect/>
          </a:stretch>
        </p:blipFill>
        <p:spPr>
          <a:xfrm>
            <a:off x="4373154" y="2119613"/>
            <a:ext cx="6086475" cy="4200525"/>
          </a:xfrm>
          <a:prstGeom prst="rect">
            <a:avLst/>
          </a:prstGeom>
        </p:spPr>
      </p:pic>
    </p:spTree>
    <p:extLst>
      <p:ext uri="{BB962C8B-B14F-4D97-AF65-F5344CB8AC3E}">
        <p14:creationId xmlns:p14="http://schemas.microsoft.com/office/powerpoint/2010/main" val="35005083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A2721B-01DA-4215-8CE6-099C98595338}"/>
              </a:ext>
            </a:extLst>
          </p:cNvPr>
          <p:cNvSpPr>
            <a:spLocks noGrp="1"/>
          </p:cNvSpPr>
          <p:nvPr>
            <p:ph type="title"/>
          </p:nvPr>
        </p:nvSpPr>
        <p:spPr/>
        <p:txBody>
          <a:bodyPr/>
          <a:lstStyle/>
          <a:p>
            <a:r>
              <a:rPr lang="en-GB" dirty="0"/>
              <a:t>Why do we say read for 20 minutes a day?</a:t>
            </a:r>
          </a:p>
        </p:txBody>
      </p:sp>
      <p:pic>
        <p:nvPicPr>
          <p:cNvPr id="7" name="Content Placeholder 6">
            <a:extLst>
              <a:ext uri="{FF2B5EF4-FFF2-40B4-BE49-F238E27FC236}">
                <a16:creationId xmlns:a16="http://schemas.microsoft.com/office/drawing/2014/main" id="{218E9BCA-F8C0-41E0-877D-B428062110C8}"/>
              </a:ext>
            </a:extLst>
          </p:cNvPr>
          <p:cNvPicPr>
            <a:picLocks noGrp="1" noChangeAspect="1"/>
          </p:cNvPicPr>
          <p:nvPr>
            <p:ph idx="1"/>
          </p:nvPr>
        </p:nvPicPr>
        <p:blipFill>
          <a:blip r:embed="rId2"/>
          <a:stretch>
            <a:fillRect/>
          </a:stretch>
        </p:blipFill>
        <p:spPr>
          <a:xfrm>
            <a:off x="3159034" y="720001"/>
            <a:ext cx="8798802" cy="5986462"/>
          </a:xfrm>
          <a:prstGeom prst="rect">
            <a:avLst/>
          </a:prstGeom>
        </p:spPr>
      </p:pic>
      <p:sp>
        <p:nvSpPr>
          <p:cNvPr id="8" name="TextBox 7">
            <a:extLst>
              <a:ext uri="{FF2B5EF4-FFF2-40B4-BE49-F238E27FC236}">
                <a16:creationId xmlns:a16="http://schemas.microsoft.com/office/drawing/2014/main" id="{49F442B6-A3AB-4E7F-AE4A-F1086C15430A}"/>
              </a:ext>
            </a:extLst>
          </p:cNvPr>
          <p:cNvSpPr txBox="1"/>
          <p:nvPr/>
        </p:nvSpPr>
        <p:spPr>
          <a:xfrm>
            <a:off x="72569" y="720001"/>
            <a:ext cx="2883695" cy="6463308"/>
          </a:xfrm>
          <a:prstGeom prst="rect">
            <a:avLst/>
          </a:prstGeom>
          <a:noFill/>
        </p:spPr>
        <p:txBody>
          <a:bodyPr wrap="square" rtlCol="0">
            <a:spAutoFit/>
          </a:bodyPr>
          <a:lstStyle/>
          <a:p>
            <a:r>
              <a:rPr lang="en-GB" dirty="0"/>
              <a:t>Reading improves student understanding and analytical skills, while also enriching their vocabulary.</a:t>
            </a:r>
          </a:p>
          <a:p>
            <a:endParaRPr lang="en-GB" dirty="0"/>
          </a:p>
          <a:p>
            <a:r>
              <a:rPr lang="en-GB" dirty="0"/>
              <a:t>Reading also is proven to reduce stress, anxiety, and the chances of suffering from insomnia. Just 6 minutes of reading can reduce stress by 68%.</a:t>
            </a:r>
          </a:p>
          <a:p>
            <a:endParaRPr lang="en-GB" dirty="0"/>
          </a:p>
          <a:p>
            <a:r>
              <a:rPr lang="en-GB" dirty="0"/>
              <a:t>Reading boosts empathy, mental health and wellbeing</a:t>
            </a:r>
          </a:p>
          <a:p>
            <a:endParaRPr lang="en-GB" dirty="0"/>
          </a:p>
          <a:p>
            <a:r>
              <a:rPr lang="en-GB" dirty="0"/>
              <a:t>Reading each day is workout, similar to cardio training, for your brain.</a:t>
            </a:r>
          </a:p>
          <a:p>
            <a:endParaRPr lang="en-GB" dirty="0"/>
          </a:p>
          <a:p>
            <a:r>
              <a:rPr lang="en-GB" dirty="0"/>
              <a:t>It is never too late to become a reader, and every minute reading helps.</a:t>
            </a:r>
          </a:p>
          <a:p>
            <a:endParaRPr lang="en-GB" dirty="0"/>
          </a:p>
        </p:txBody>
      </p:sp>
    </p:spTree>
    <p:extLst>
      <p:ext uri="{BB962C8B-B14F-4D97-AF65-F5344CB8AC3E}">
        <p14:creationId xmlns:p14="http://schemas.microsoft.com/office/powerpoint/2010/main" val="38266225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08599D8-DEC9-4F36-87C1-7951C8769B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38439" r="4159"/>
          <a:stretch/>
        </p:blipFill>
        <p:spPr>
          <a:xfrm rot="301653">
            <a:off x="9275190" y="3174305"/>
            <a:ext cx="2896576" cy="1395415"/>
          </a:xfrm>
          <a:prstGeom prst="rect">
            <a:avLst/>
          </a:prstGeom>
          <a:ln>
            <a:noFill/>
          </a:ln>
          <a:effectLst>
            <a:softEdge rad="112500"/>
          </a:effectLst>
        </p:spPr>
      </p:pic>
      <p:sp>
        <p:nvSpPr>
          <p:cNvPr id="2" name="Title 1">
            <a:extLst>
              <a:ext uri="{FF2B5EF4-FFF2-40B4-BE49-F238E27FC236}">
                <a16:creationId xmlns:a16="http://schemas.microsoft.com/office/drawing/2014/main" id="{AE32DD6B-50DC-458D-9B94-2AFD3F438F5C}"/>
              </a:ext>
            </a:extLst>
          </p:cNvPr>
          <p:cNvSpPr>
            <a:spLocks noGrp="1"/>
          </p:cNvSpPr>
          <p:nvPr>
            <p:ph type="title"/>
          </p:nvPr>
        </p:nvSpPr>
        <p:spPr>
          <a:xfrm>
            <a:off x="838737" y="92885"/>
            <a:ext cx="10515600" cy="1325563"/>
          </a:xfrm>
        </p:spPr>
        <p:txBody>
          <a:bodyPr>
            <a:noAutofit/>
          </a:bodyPr>
          <a:lstStyle/>
          <a:p>
            <a:pPr algn="ctr"/>
            <a:r>
              <a:rPr lang="en-GB" sz="4800" b="1" dirty="0">
                <a:effectLst>
                  <a:outerShdw blurRad="38100" dist="38100" dir="2700000" algn="tl">
                    <a:srgbClr val="000000">
                      <a:alpha val="43137"/>
                    </a:srgbClr>
                  </a:outerShdw>
                </a:effectLst>
                <a:latin typeface="Gill Sans MT" panose="020B0502020104020203" pitchFamily="34" charset="0"/>
              </a:rPr>
              <a:t>Year 8 Literacy Overview and    </a:t>
            </a:r>
            <a:br>
              <a:rPr lang="en-GB" sz="4800" b="1" dirty="0">
                <a:effectLst>
                  <a:outerShdw blurRad="38100" dist="38100" dir="2700000" algn="tl">
                    <a:srgbClr val="000000">
                      <a:alpha val="43137"/>
                    </a:srgbClr>
                  </a:outerShdw>
                </a:effectLst>
                <a:latin typeface="Gill Sans MT" panose="020B0502020104020203" pitchFamily="34" charset="0"/>
              </a:rPr>
            </a:br>
            <a:r>
              <a:rPr lang="en-GB" sz="4800" b="1" dirty="0">
                <a:effectLst>
                  <a:outerShdw blurRad="38100" dist="38100" dir="2700000" algn="tl">
                    <a:srgbClr val="000000">
                      <a:alpha val="43137"/>
                    </a:srgbClr>
                  </a:outerShdw>
                </a:effectLst>
                <a:latin typeface="Gill Sans MT" panose="020B0502020104020203" pitchFamily="34" charset="0"/>
              </a:rPr>
              <a:t>Reading Expectations</a:t>
            </a:r>
          </a:p>
        </p:txBody>
      </p:sp>
      <p:sp>
        <p:nvSpPr>
          <p:cNvPr id="3" name="Content Placeholder 2">
            <a:extLst>
              <a:ext uri="{FF2B5EF4-FFF2-40B4-BE49-F238E27FC236}">
                <a16:creationId xmlns:a16="http://schemas.microsoft.com/office/drawing/2014/main" id="{3A39FBAB-ADF7-457E-9450-4CC647F68B26}"/>
              </a:ext>
            </a:extLst>
          </p:cNvPr>
          <p:cNvSpPr>
            <a:spLocks noGrp="1"/>
          </p:cNvSpPr>
          <p:nvPr>
            <p:ph idx="1"/>
          </p:nvPr>
        </p:nvSpPr>
        <p:spPr>
          <a:xfrm>
            <a:off x="96877" y="1709151"/>
            <a:ext cx="9463149" cy="5163996"/>
          </a:xfrm>
        </p:spPr>
        <p:txBody>
          <a:bodyPr>
            <a:normAutofit fontScale="92500" lnSpcReduction="20000"/>
          </a:bodyPr>
          <a:lstStyle/>
          <a:p>
            <a:r>
              <a:rPr lang="en-GB" sz="3200" dirty="0">
                <a:latin typeface="Gill Sans MT" panose="020B0502020104020203" pitchFamily="34" charset="0"/>
              </a:rPr>
              <a:t>Year 8s </a:t>
            </a:r>
            <a:r>
              <a:rPr lang="en-GB" sz="3200" b="1" dirty="0">
                <a:latin typeface="Gill Sans MT" panose="020B0502020104020203" pitchFamily="34" charset="0"/>
              </a:rPr>
              <a:t>should always have a ‘reading book</a:t>
            </a:r>
            <a:r>
              <a:rPr lang="en-GB" sz="3200" dirty="0">
                <a:latin typeface="Gill Sans MT" panose="020B0502020104020203" pitchFamily="34" charset="0"/>
              </a:rPr>
              <a:t>’ of their choice and interest on the go.  This could be a book from home or a book checked out from the LRC.</a:t>
            </a:r>
          </a:p>
          <a:p>
            <a:r>
              <a:rPr lang="en-GB" sz="3200" dirty="0"/>
              <a:t>Dedicated </a:t>
            </a:r>
            <a:r>
              <a:rPr lang="en-GB" sz="3200" b="1" dirty="0"/>
              <a:t>lesson in the LRC </a:t>
            </a:r>
            <a:r>
              <a:rPr lang="en-GB" sz="3200" dirty="0"/>
              <a:t>once a fortnight where a love of reading is fostered through independent reading time; they are held to account on logging what they have read/learnt in their </a:t>
            </a:r>
            <a:r>
              <a:rPr lang="en-GB" sz="3200" b="1" dirty="0"/>
              <a:t>Reading Logs</a:t>
            </a:r>
            <a:r>
              <a:rPr lang="en-GB" sz="3200" dirty="0"/>
              <a:t>.</a:t>
            </a:r>
            <a:endParaRPr lang="en-GB" sz="3200" dirty="0">
              <a:latin typeface="Gill Sans MT" panose="020B0502020104020203" pitchFamily="34" charset="0"/>
            </a:endParaRPr>
          </a:p>
          <a:p>
            <a:r>
              <a:rPr lang="en-GB" sz="3200" b="1" dirty="0">
                <a:latin typeface="Gill Sans MT" panose="020B0502020104020203" pitchFamily="34" charset="0"/>
              </a:rPr>
              <a:t>Form Time Literacy Programme</a:t>
            </a:r>
            <a:r>
              <a:rPr lang="en-GB" sz="3200" dirty="0">
                <a:latin typeface="Gill Sans MT" panose="020B0502020104020203" pitchFamily="34" charset="0"/>
              </a:rPr>
              <a:t>: One form time a week that is dedicated to reading as class. This term is based on a pastoral collection of fiction extracts and non-fiction articles focused on school values.</a:t>
            </a:r>
          </a:p>
        </p:txBody>
      </p:sp>
      <p:pic>
        <p:nvPicPr>
          <p:cNvPr id="4" name="Picture 3">
            <a:extLst>
              <a:ext uri="{FF2B5EF4-FFF2-40B4-BE49-F238E27FC236}">
                <a16:creationId xmlns:a16="http://schemas.microsoft.com/office/drawing/2014/main" id="{78B2CB2E-AF37-4C6C-A87E-86FF5B7D7726}"/>
              </a:ext>
            </a:extLst>
          </p:cNvPr>
          <p:cNvPicPr>
            <a:picLocks noChangeAspect="1"/>
          </p:cNvPicPr>
          <p:nvPr/>
        </p:nvPicPr>
        <p:blipFill>
          <a:blip r:embed="rId3"/>
          <a:stretch>
            <a:fillRect/>
          </a:stretch>
        </p:blipFill>
        <p:spPr>
          <a:xfrm>
            <a:off x="96877" y="60221"/>
            <a:ext cx="1259510" cy="1439440"/>
          </a:xfrm>
          <a:prstGeom prst="rect">
            <a:avLst/>
          </a:prstGeom>
        </p:spPr>
      </p:pic>
      <p:pic>
        <p:nvPicPr>
          <p:cNvPr id="5" name="Picture 4">
            <a:extLst>
              <a:ext uri="{FF2B5EF4-FFF2-40B4-BE49-F238E27FC236}">
                <a16:creationId xmlns:a16="http://schemas.microsoft.com/office/drawing/2014/main" id="{B3C5441D-F837-43FD-9EB6-CD69B6AA5E17}"/>
              </a:ext>
            </a:extLst>
          </p:cNvPr>
          <p:cNvPicPr>
            <a:picLocks noChangeAspect="1"/>
          </p:cNvPicPr>
          <p:nvPr/>
        </p:nvPicPr>
        <p:blipFill>
          <a:blip r:embed="rId4"/>
          <a:stretch>
            <a:fillRect/>
          </a:stretch>
        </p:blipFill>
        <p:spPr>
          <a:xfrm>
            <a:off x="9872939" y="1608396"/>
            <a:ext cx="1743607" cy="1408298"/>
          </a:xfrm>
          <a:prstGeom prst="rect">
            <a:avLst/>
          </a:prstGeom>
        </p:spPr>
      </p:pic>
      <p:sp>
        <p:nvSpPr>
          <p:cNvPr id="6" name="Freeform 4">
            <a:extLst>
              <a:ext uri="{FF2B5EF4-FFF2-40B4-BE49-F238E27FC236}">
                <a16:creationId xmlns:a16="http://schemas.microsoft.com/office/drawing/2014/main" id="{8035C202-15BA-4BBC-ACBC-719FBF2E2D08}"/>
              </a:ext>
            </a:extLst>
          </p:cNvPr>
          <p:cNvSpPr/>
          <p:nvPr/>
        </p:nvSpPr>
        <p:spPr>
          <a:xfrm>
            <a:off x="10039431" y="5031122"/>
            <a:ext cx="1368094" cy="1401698"/>
          </a:xfrm>
          <a:custGeom>
            <a:avLst/>
            <a:gdLst/>
            <a:ahLst/>
            <a:cxnLst/>
            <a:rect l="l" t="t" r="r" b="b"/>
            <a:pathLst>
              <a:path w="4915990" h="3724235">
                <a:moveTo>
                  <a:pt x="0" y="0"/>
                </a:moveTo>
                <a:lnTo>
                  <a:pt x="4915990" y="0"/>
                </a:lnTo>
                <a:lnTo>
                  <a:pt x="4915990" y="3724234"/>
                </a:lnTo>
                <a:lnTo>
                  <a:pt x="0" y="37242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9" name="Picture 8">
            <a:extLst>
              <a:ext uri="{FF2B5EF4-FFF2-40B4-BE49-F238E27FC236}">
                <a16:creationId xmlns:a16="http://schemas.microsoft.com/office/drawing/2014/main" id="{C5868D1F-019D-4DCA-9611-09220F74880A}"/>
              </a:ext>
            </a:extLst>
          </p:cNvPr>
          <p:cNvPicPr>
            <a:picLocks noChangeAspect="1"/>
          </p:cNvPicPr>
          <p:nvPr/>
        </p:nvPicPr>
        <p:blipFill>
          <a:blip r:embed="rId3"/>
          <a:stretch>
            <a:fillRect/>
          </a:stretch>
        </p:blipFill>
        <p:spPr>
          <a:xfrm>
            <a:off x="10836686" y="89086"/>
            <a:ext cx="1259510" cy="1439440"/>
          </a:xfrm>
          <a:prstGeom prst="rect">
            <a:avLst/>
          </a:prstGeom>
        </p:spPr>
      </p:pic>
    </p:spTree>
    <p:extLst>
      <p:ext uri="{BB962C8B-B14F-4D97-AF65-F5344CB8AC3E}">
        <p14:creationId xmlns:p14="http://schemas.microsoft.com/office/powerpoint/2010/main" val="422911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AA0494-C43C-4B1B-8C70-AC37BB1598D4}"/>
              </a:ext>
            </a:extLst>
          </p:cNvPr>
          <p:cNvSpPr>
            <a:spLocks noGrp="1"/>
          </p:cNvSpPr>
          <p:nvPr>
            <p:ph type="title"/>
          </p:nvPr>
        </p:nvSpPr>
        <p:spPr/>
        <p:txBody>
          <a:bodyPr/>
          <a:lstStyle/>
          <a:p>
            <a:r>
              <a:rPr lang="en-GB" dirty="0"/>
              <a:t>What can I do to help my son?</a:t>
            </a:r>
          </a:p>
        </p:txBody>
      </p:sp>
      <p:sp>
        <p:nvSpPr>
          <p:cNvPr id="4" name="Rounded Rectangle 3"/>
          <p:cNvSpPr/>
          <p:nvPr/>
        </p:nvSpPr>
        <p:spPr>
          <a:xfrm>
            <a:off x="291548" y="962313"/>
            <a:ext cx="9990667" cy="1477897"/>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4472C4">
                    <a:lumMod val="50000"/>
                  </a:srgbClr>
                </a:solidFill>
                <a:effectLst/>
                <a:uLnTx/>
                <a:uFillTx/>
                <a:latin typeface="Calibri" panose="020F0502020204030204" pitchFamily="34" charset="0"/>
                <a:cs typeface="Calibri" panose="020F0502020204030204" pitchFamily="34" charset="0"/>
              </a:rPr>
              <a:t>Discuss with your son the history around topics</a:t>
            </a:r>
            <a:r>
              <a:rPr kumimoji="0" lang="en-GB" sz="2400" b="1" i="0" u="none" strike="noStrike" kern="0" cap="none" spc="0" normalizeH="0" noProof="0" dirty="0">
                <a:ln>
                  <a:noFill/>
                </a:ln>
                <a:solidFill>
                  <a:srgbClr val="4472C4">
                    <a:lumMod val="50000"/>
                  </a:srgbClr>
                </a:solidFill>
                <a:effectLst/>
                <a:uLnTx/>
                <a:uFillTx/>
                <a:latin typeface="Calibri" panose="020F0502020204030204" pitchFamily="34" charset="0"/>
                <a:cs typeface="Calibri" panose="020F0502020204030204" pitchFamily="34" charset="0"/>
              </a:rPr>
              <a:t> to </a:t>
            </a:r>
            <a:r>
              <a:rPr kumimoji="0" lang="en-GB" sz="2400" b="1" i="0" u="none" strike="noStrike" kern="0" cap="none" spc="0" normalizeH="0" baseline="0" noProof="0" dirty="0">
                <a:ln>
                  <a:noFill/>
                </a:ln>
                <a:solidFill>
                  <a:srgbClr val="4472C4">
                    <a:lumMod val="50000"/>
                  </a:srgbClr>
                </a:solidFill>
                <a:effectLst/>
                <a:uLnTx/>
                <a:uFillTx/>
                <a:latin typeface="Calibri" panose="020F0502020204030204" pitchFamily="34" charset="0"/>
                <a:cs typeface="Calibri" panose="020F0502020204030204" pitchFamily="34" charset="0"/>
              </a:rPr>
              <a:t>link ideas together through visits to museums, galleries and even local</a:t>
            </a:r>
            <a:r>
              <a:rPr kumimoji="0" lang="en-GB" sz="2400" b="1" i="0" u="none" strike="noStrike" kern="0" cap="none" spc="0" normalizeH="0" noProof="0" dirty="0">
                <a:ln>
                  <a:noFill/>
                </a:ln>
                <a:solidFill>
                  <a:srgbClr val="4472C4">
                    <a:lumMod val="50000"/>
                  </a:srgbClr>
                </a:solidFill>
                <a:effectLst/>
                <a:uLnTx/>
                <a:uFillTx/>
                <a:latin typeface="Calibri" panose="020F0502020204030204" pitchFamily="34" charset="0"/>
                <a:cs typeface="Calibri" panose="020F0502020204030204" pitchFamily="34" charset="0"/>
              </a:rPr>
              <a:t> areas.</a:t>
            </a:r>
            <a:r>
              <a:rPr kumimoji="0" lang="en-GB" sz="2400" b="1" i="0" u="none" strike="noStrike" kern="0" cap="none" spc="0" normalizeH="0" baseline="0" noProof="0" dirty="0">
                <a:ln>
                  <a:noFill/>
                </a:ln>
                <a:solidFill>
                  <a:srgbClr val="4472C4">
                    <a:lumMod val="50000"/>
                  </a:srgbClr>
                </a:solidFill>
                <a:effectLst/>
                <a:uLnTx/>
                <a:uFillTx/>
                <a:latin typeface="Calibri" panose="020F0502020204030204" pitchFamily="34" charset="0"/>
                <a:cs typeface="Calibri" panose="020F0502020204030204" pitchFamily="34" charset="0"/>
              </a:rPr>
              <a:t>  For example – the Imperial </a:t>
            </a:r>
            <a:r>
              <a:rPr lang="en-GB" sz="2400" b="1" kern="0" dirty="0">
                <a:solidFill>
                  <a:srgbClr val="4472C4">
                    <a:lumMod val="50000"/>
                  </a:srgbClr>
                </a:solidFill>
                <a:latin typeface="Calibri" panose="020F0502020204030204" pitchFamily="34" charset="0"/>
                <a:cs typeface="Calibri" panose="020F0502020204030204" pitchFamily="34" charset="0"/>
              </a:rPr>
              <a:t>W</a:t>
            </a:r>
            <a:r>
              <a:rPr kumimoji="0" lang="en-GB" sz="2400" b="1" i="0" u="none" strike="noStrike" kern="0" cap="none" spc="0" normalizeH="0" baseline="0" noProof="0" dirty="0" err="1">
                <a:ln>
                  <a:noFill/>
                </a:ln>
                <a:solidFill>
                  <a:srgbClr val="4472C4">
                    <a:lumMod val="50000"/>
                  </a:srgbClr>
                </a:solidFill>
                <a:effectLst/>
                <a:uLnTx/>
                <a:uFillTx/>
                <a:latin typeface="Calibri" panose="020F0502020204030204" pitchFamily="34" charset="0"/>
                <a:cs typeface="Calibri" panose="020F0502020204030204" pitchFamily="34" charset="0"/>
              </a:rPr>
              <a:t>ar</a:t>
            </a:r>
            <a:r>
              <a:rPr kumimoji="0" lang="en-GB" sz="2400" b="1" i="0" u="none" strike="noStrike" kern="0" cap="none" spc="0" normalizeH="0" baseline="0" noProof="0" dirty="0">
                <a:ln>
                  <a:noFill/>
                </a:ln>
                <a:solidFill>
                  <a:srgbClr val="4472C4">
                    <a:lumMod val="50000"/>
                  </a:srgbClr>
                </a:solidFill>
                <a:effectLst/>
                <a:uLnTx/>
                <a:uFillTx/>
                <a:latin typeface="Calibri" panose="020F0502020204030204" pitchFamily="34" charset="0"/>
                <a:cs typeface="Calibri" panose="020F0502020204030204" pitchFamily="34" charset="0"/>
              </a:rPr>
              <a:t> </a:t>
            </a:r>
            <a:r>
              <a:rPr lang="en-GB" sz="2400" b="1" kern="0" dirty="0">
                <a:solidFill>
                  <a:srgbClr val="4472C4">
                    <a:lumMod val="50000"/>
                  </a:srgbClr>
                </a:solidFill>
                <a:latin typeface="Calibri" panose="020F0502020204030204" pitchFamily="34" charset="0"/>
                <a:cs typeface="Calibri" panose="020F0502020204030204" pitchFamily="34" charset="0"/>
              </a:rPr>
              <a:t>M</a:t>
            </a:r>
            <a:r>
              <a:rPr kumimoji="0" lang="en-GB" sz="2400" b="1" i="0" u="none" strike="noStrike" kern="0" cap="none" spc="0" normalizeH="0" baseline="0" noProof="0" dirty="0" err="1">
                <a:ln>
                  <a:noFill/>
                </a:ln>
                <a:solidFill>
                  <a:srgbClr val="4472C4">
                    <a:lumMod val="50000"/>
                  </a:srgbClr>
                </a:solidFill>
                <a:effectLst/>
                <a:uLnTx/>
                <a:uFillTx/>
                <a:latin typeface="Calibri" panose="020F0502020204030204" pitchFamily="34" charset="0"/>
                <a:cs typeface="Calibri" panose="020F0502020204030204" pitchFamily="34" charset="0"/>
              </a:rPr>
              <a:t>useum</a:t>
            </a:r>
            <a:r>
              <a:rPr kumimoji="0" lang="en-GB" sz="2400" b="1" i="0" u="none" strike="noStrike" kern="0" cap="none" spc="0" normalizeH="0" baseline="0" noProof="0" dirty="0">
                <a:ln>
                  <a:noFill/>
                </a:ln>
                <a:solidFill>
                  <a:srgbClr val="4472C4">
                    <a:lumMod val="50000"/>
                  </a:srgbClr>
                </a:solidFill>
                <a:effectLst/>
                <a:uLnTx/>
                <a:uFillTx/>
                <a:latin typeface="Calibri" panose="020F0502020204030204" pitchFamily="34" charset="0"/>
                <a:cs typeface="Calibri" panose="020F0502020204030204" pitchFamily="34" charset="0"/>
              </a:rPr>
              <a:t> is free and would underpin and</a:t>
            </a:r>
            <a:r>
              <a:rPr kumimoji="0" lang="en-GB" sz="2400" b="1" i="0" u="none" strike="noStrike" kern="0" cap="none" spc="0" normalizeH="0" noProof="0" dirty="0">
                <a:ln>
                  <a:noFill/>
                </a:ln>
                <a:solidFill>
                  <a:srgbClr val="4472C4">
                    <a:lumMod val="50000"/>
                  </a:srgbClr>
                </a:solidFill>
                <a:effectLst/>
                <a:uLnTx/>
                <a:uFillTx/>
                <a:latin typeface="Calibri" panose="020F0502020204030204" pitchFamily="34" charset="0"/>
                <a:cs typeface="Calibri" panose="020F0502020204030204" pitchFamily="34" charset="0"/>
              </a:rPr>
              <a:t> make our war fiction this year both relevant and relatable.</a:t>
            </a:r>
            <a:endParaRPr kumimoji="0" lang="en-GB" sz="2400" b="1" i="0" u="none" strike="noStrike" kern="0" cap="none" spc="0" normalizeH="0" baseline="0" noProof="0" dirty="0">
              <a:ln>
                <a:noFill/>
              </a:ln>
              <a:solidFill>
                <a:srgbClr val="4472C4">
                  <a:lumMod val="50000"/>
                </a:srgbClr>
              </a:solidFill>
              <a:effectLst/>
              <a:uLnTx/>
              <a:uFillTx/>
              <a:latin typeface="Calibri" panose="020F0502020204030204" pitchFamily="34" charset="0"/>
              <a:cs typeface="Calibri" panose="020F0502020204030204" pitchFamily="34" charset="0"/>
            </a:endParaRPr>
          </a:p>
        </p:txBody>
      </p:sp>
      <p:sp>
        <p:nvSpPr>
          <p:cNvPr id="5" name="Rounded Rectangle 4"/>
          <p:cNvSpPr/>
          <p:nvPr/>
        </p:nvSpPr>
        <p:spPr>
          <a:xfrm>
            <a:off x="2034257" y="2783860"/>
            <a:ext cx="9879447" cy="1424749"/>
          </a:xfrm>
          <a:prstGeom prst="roundRect">
            <a:avLst/>
          </a:prstGeom>
          <a:solidFill>
            <a:schemeClr val="accent4">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2">
                    <a:lumMod val="50000"/>
                  </a:schemeClr>
                </a:solidFill>
                <a:latin typeface="Calibri" panose="020F0502020204030204" pitchFamily="34" charset="0"/>
                <a:cs typeface="Calibri" panose="020F0502020204030204" pitchFamily="34" charset="0"/>
              </a:rPr>
              <a:t>We cannot underestimate the power of ‘modelling’ good practices…let your son see and hear you reading  little and often.  </a:t>
            </a:r>
          </a:p>
        </p:txBody>
      </p:sp>
      <p:sp>
        <p:nvSpPr>
          <p:cNvPr id="8" name="Content Placeholder 7"/>
          <p:cNvSpPr>
            <a:spLocks noGrp="1"/>
          </p:cNvSpPr>
          <p:nvPr>
            <p:ph idx="1"/>
          </p:nvPr>
        </p:nvSpPr>
        <p:spPr>
          <a:xfrm>
            <a:off x="291548" y="4643717"/>
            <a:ext cx="11523082" cy="1443317"/>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0" indent="0" algn="ctr">
              <a:buNone/>
            </a:pPr>
            <a:endParaRPr lang="en-GB" b="1" dirty="0">
              <a:latin typeface="Calibri" panose="020F0502020204030204" pitchFamily="34" charset="0"/>
              <a:cs typeface="Calibri" panose="020F0502020204030204" pitchFamily="34" charset="0"/>
            </a:endParaRPr>
          </a:p>
          <a:p>
            <a:pPr marL="0" indent="0" algn="ctr">
              <a:buNone/>
            </a:pPr>
            <a:r>
              <a:rPr lang="en-GB" b="1" dirty="0">
                <a:latin typeface="Calibri" panose="020F0502020204030204" pitchFamily="34" charset="0"/>
                <a:cs typeface="Calibri" panose="020F0502020204030204" pitchFamily="34" charset="0"/>
              </a:rPr>
              <a:t>Make time to sit down and eat together once a week, all electronic devices off and talk!   It makes a huge difference to the verbal skills of students.  Watching the news is a great way to discuss wider cultural issues which is knowledge that can be applied to curriculum.</a:t>
            </a:r>
          </a:p>
          <a:p>
            <a:endParaRPr lang="en-GB" dirty="0"/>
          </a:p>
        </p:txBody>
      </p:sp>
    </p:spTree>
    <p:extLst>
      <p:ext uri="{BB962C8B-B14F-4D97-AF65-F5344CB8AC3E}">
        <p14:creationId xmlns:p14="http://schemas.microsoft.com/office/powerpoint/2010/main" val="411851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anim calcmode="lin" valueType="num">
                                      <p:cBhvr additive="base">
                                        <p:cTn id="19"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6F86C0-B92C-477D-94C0-9E7F23123312}"/>
              </a:ext>
            </a:extLst>
          </p:cNvPr>
          <p:cNvSpPr>
            <a:spLocks noGrp="1"/>
          </p:cNvSpPr>
          <p:nvPr>
            <p:ph type="title"/>
          </p:nvPr>
        </p:nvSpPr>
        <p:spPr/>
        <p:txBody>
          <a:bodyPr>
            <a:normAutofit/>
          </a:bodyPr>
          <a:lstStyle/>
          <a:p>
            <a:r>
              <a:rPr lang="en-GB" dirty="0"/>
              <a:t>Home learning</a:t>
            </a:r>
          </a:p>
        </p:txBody>
      </p:sp>
      <p:sp>
        <p:nvSpPr>
          <p:cNvPr id="4" name="Content Placeholder 3"/>
          <p:cNvSpPr>
            <a:spLocks noGrp="1"/>
          </p:cNvSpPr>
          <p:nvPr>
            <p:ph idx="1"/>
          </p:nvPr>
        </p:nvSpPr>
        <p:spPr>
          <a:xfrm>
            <a:off x="72570" y="927652"/>
            <a:ext cx="12042000" cy="5930347"/>
          </a:xfrm>
        </p:spPr>
        <p:txBody>
          <a:bodyPr>
            <a:normAutofit/>
          </a:bodyPr>
          <a:lstStyle/>
          <a:p>
            <a:pPr lvl="0" fontAlgn="base"/>
            <a:r>
              <a:rPr lang="en-GB" dirty="0">
                <a:latin typeface="+mn-lt"/>
              </a:rPr>
              <a:t>Home learning ‘take away’ menus with differentiated tasks and expectations will be provided by each subject and shared with students early on in each term. </a:t>
            </a:r>
          </a:p>
          <a:p>
            <a:pPr lvl="0"/>
            <a:r>
              <a:rPr lang="en-GB" dirty="0">
                <a:latin typeface="+mn-lt"/>
              </a:rPr>
              <a:t>As home learning ‘take away’ menus feature a range of differentiated tasks to be completed during the course of a term, which is in line with the ‘Assessment, Recording and Reporting’ policy. </a:t>
            </a:r>
          </a:p>
          <a:p>
            <a:r>
              <a:rPr lang="en-GB" dirty="0">
                <a:latin typeface="+mn-lt"/>
              </a:rPr>
              <a:t>All homework will be given an Engagement and Ownership grade 1-5 (5 being outstanding) this is in line with their Age Related Expectations.  </a:t>
            </a:r>
          </a:p>
        </p:txBody>
      </p:sp>
    </p:spTree>
    <p:extLst>
      <p:ext uri="{BB962C8B-B14F-4D97-AF65-F5344CB8AC3E}">
        <p14:creationId xmlns:p14="http://schemas.microsoft.com/office/powerpoint/2010/main" val="6779631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8CC2D2-1111-4E62-979A-5D5A7A09793A}"/>
              </a:ext>
            </a:extLst>
          </p:cNvPr>
          <p:cNvSpPr>
            <a:spLocks noGrp="1"/>
          </p:cNvSpPr>
          <p:nvPr>
            <p:ph type="title"/>
          </p:nvPr>
        </p:nvSpPr>
        <p:spPr/>
        <p:txBody>
          <a:bodyPr/>
          <a:lstStyle/>
          <a:p>
            <a:r>
              <a:rPr lang="en-GB" dirty="0"/>
              <a:t>Example of Home Learning</a:t>
            </a:r>
          </a:p>
        </p:txBody>
      </p:sp>
      <p:pic>
        <p:nvPicPr>
          <p:cNvPr id="4" name="Picture 3">
            <a:extLst>
              <a:ext uri="{FF2B5EF4-FFF2-40B4-BE49-F238E27FC236}">
                <a16:creationId xmlns:a16="http://schemas.microsoft.com/office/drawing/2014/main" id="{EA273BFD-2B1A-490D-B97E-E54D2F0E7A8C}"/>
              </a:ext>
            </a:extLst>
          </p:cNvPr>
          <p:cNvPicPr>
            <a:picLocks noChangeAspect="1"/>
          </p:cNvPicPr>
          <p:nvPr/>
        </p:nvPicPr>
        <p:blipFill>
          <a:blip r:embed="rId2"/>
          <a:stretch>
            <a:fillRect/>
          </a:stretch>
        </p:blipFill>
        <p:spPr>
          <a:xfrm>
            <a:off x="316758" y="976924"/>
            <a:ext cx="10543422" cy="5881075"/>
          </a:xfrm>
          <a:prstGeom prst="rect">
            <a:avLst/>
          </a:prstGeom>
        </p:spPr>
      </p:pic>
    </p:spTree>
    <p:extLst>
      <p:ext uri="{BB962C8B-B14F-4D97-AF65-F5344CB8AC3E}">
        <p14:creationId xmlns:p14="http://schemas.microsoft.com/office/powerpoint/2010/main" val="1089161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body" idx="1"/>
          </p:nvPr>
        </p:nvSpPr>
        <p:spPr>
          <a:xfrm>
            <a:off x="72569" y="720001"/>
            <a:ext cx="12042000" cy="5987143"/>
          </a:xfrm>
          <a:prstGeom prst="rect">
            <a:avLst/>
          </a:prstGeom>
          <a:noFill/>
          <a:ln>
            <a:noFill/>
          </a:ln>
        </p:spPr>
        <p:txBody>
          <a:bodyPr spcFirstLastPara="1" wrap="square" lIns="91425" tIns="45700" rIns="91425" bIns="45700" anchor="t" anchorCtr="0">
            <a:normAutofit lnSpcReduction="10000"/>
          </a:bodyPr>
          <a:lstStyle/>
          <a:p>
            <a:pPr marL="179383" lvl="0" indent="0" algn="just" rtl="0">
              <a:lnSpc>
                <a:spcPct val="114000"/>
              </a:lnSpc>
              <a:spcBef>
                <a:spcPts val="0"/>
              </a:spcBef>
              <a:spcAft>
                <a:spcPts val="0"/>
              </a:spcAft>
              <a:buClr>
                <a:srgbClr val="1B176C"/>
              </a:buClr>
              <a:buSzPts val="2400"/>
              <a:buNone/>
            </a:pPr>
            <a:r>
              <a:rPr lang="en-GB" u="sng" dirty="0"/>
              <a:t>Unit assessments will consist of:</a:t>
            </a:r>
          </a:p>
          <a:p>
            <a:pPr marL="522283" indent="-342900">
              <a:spcBef>
                <a:spcPts val="0"/>
              </a:spcBef>
            </a:pPr>
            <a:r>
              <a:rPr lang="en-GB" u="sng" dirty="0"/>
              <a:t>Knowledge Quizzes </a:t>
            </a:r>
          </a:p>
          <a:p>
            <a:pPr marL="179383" indent="0">
              <a:spcBef>
                <a:spcPts val="0"/>
              </a:spcBef>
              <a:buNone/>
            </a:pPr>
            <a:r>
              <a:rPr lang="en-GB" dirty="0"/>
              <a:t>Assessed on content covered over a couple of weeks / part of the Unit.</a:t>
            </a:r>
          </a:p>
          <a:p>
            <a:pPr marL="522283" indent="-342900">
              <a:spcBef>
                <a:spcPts val="0"/>
              </a:spcBef>
            </a:pPr>
            <a:r>
              <a:rPr lang="en-GB" u="sng" dirty="0"/>
              <a:t>End of Unit Assessments</a:t>
            </a:r>
          </a:p>
          <a:p>
            <a:pPr marL="179383" indent="0">
              <a:spcBef>
                <a:spcPts val="0"/>
              </a:spcBef>
              <a:buNone/>
            </a:pPr>
            <a:r>
              <a:rPr lang="en-GB" dirty="0"/>
              <a:t>Assessed on the content covered in the Unit. May include sections on spelling, key terminology, literary devices, and extended writing – creative or analytical</a:t>
            </a:r>
          </a:p>
          <a:p>
            <a:pPr marL="179383" indent="0">
              <a:spcBef>
                <a:spcPts val="0"/>
              </a:spcBef>
              <a:buNone/>
            </a:pPr>
            <a:endParaRPr lang="en-GB" dirty="0"/>
          </a:p>
          <a:p>
            <a:pPr marL="179383" indent="0">
              <a:spcBef>
                <a:spcPts val="0"/>
              </a:spcBef>
              <a:buNone/>
            </a:pPr>
            <a:r>
              <a:rPr lang="en-GB" dirty="0"/>
              <a:t>The assessments will provide opportunities for Dedicated  Improvement and Reflection Time (DIRT time)</a:t>
            </a:r>
          </a:p>
          <a:p>
            <a:pPr marL="179383" indent="0">
              <a:spcBef>
                <a:spcPts val="0"/>
              </a:spcBef>
              <a:buNone/>
            </a:pPr>
            <a:r>
              <a:rPr lang="en-GB" dirty="0"/>
              <a:t>Students will achieve a mark, which will form part of the percentage they are reported on. </a:t>
            </a:r>
          </a:p>
          <a:p>
            <a:pPr marL="179383" indent="0">
              <a:spcBef>
                <a:spcPts val="0"/>
              </a:spcBef>
              <a:buNone/>
            </a:pPr>
            <a:r>
              <a:rPr lang="en-GB" dirty="0"/>
              <a:t>They will also be given feedback on what they did well areas to improve. </a:t>
            </a:r>
          </a:p>
          <a:p>
            <a:pPr marL="179383" indent="0">
              <a:spcBef>
                <a:spcPts val="0"/>
              </a:spcBef>
              <a:buNone/>
            </a:pPr>
            <a:r>
              <a:rPr lang="en-GB" dirty="0"/>
              <a:t>Assessments are kept in school by the teacher.</a:t>
            </a:r>
          </a:p>
          <a:p>
            <a:pPr marL="179383" indent="0">
              <a:spcBef>
                <a:spcPts val="0"/>
              </a:spcBef>
              <a:buNone/>
            </a:pPr>
            <a:endParaRPr lang="en-GB" dirty="0"/>
          </a:p>
          <a:p>
            <a:pPr marL="179383" indent="0">
              <a:spcBef>
                <a:spcPts val="0"/>
              </a:spcBef>
              <a:buNone/>
            </a:pPr>
            <a:endParaRPr lang="en-GB" u="sng" dirty="0"/>
          </a:p>
          <a:p>
            <a:pPr marL="522283" indent="-342900">
              <a:spcBef>
                <a:spcPts val="0"/>
              </a:spcBef>
            </a:pPr>
            <a:endParaRPr lang="en-GB" dirty="0"/>
          </a:p>
        </p:txBody>
      </p:sp>
      <p:sp>
        <p:nvSpPr>
          <p:cNvPr id="95" name="Google Shape;95;p14"/>
          <p:cNvSpPr txBox="1">
            <a:spLocks noGrp="1"/>
          </p:cNvSpPr>
          <p:nvPr>
            <p:ph type="title"/>
          </p:nvPr>
        </p:nvSpPr>
        <p:spPr>
          <a:xfrm>
            <a:off x="72569" y="1"/>
            <a:ext cx="11520000" cy="72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Arial"/>
              <a:buNone/>
            </a:pPr>
            <a:r>
              <a:rPr lang="en-GB" dirty="0"/>
              <a:t>Assessments</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EAF154-D1FC-4DA0-88CD-AC2631A62A9E}"/>
              </a:ext>
            </a:extLst>
          </p:cNvPr>
          <p:cNvSpPr>
            <a:spLocks noGrp="1"/>
          </p:cNvSpPr>
          <p:nvPr>
            <p:ph idx="1"/>
          </p:nvPr>
        </p:nvSpPr>
        <p:spPr/>
        <p:txBody>
          <a:bodyPr/>
          <a:lstStyle/>
          <a:p>
            <a:pPr marL="0" indent="0">
              <a:buNone/>
            </a:pPr>
            <a:r>
              <a:rPr lang="en-GB" dirty="0"/>
              <a:t>Mrs Lovelock and Mr Dawkins will remain behind if you have any questions.</a:t>
            </a:r>
          </a:p>
        </p:txBody>
      </p:sp>
      <p:sp>
        <p:nvSpPr>
          <p:cNvPr id="3" name="Title 2">
            <a:extLst>
              <a:ext uri="{FF2B5EF4-FFF2-40B4-BE49-F238E27FC236}">
                <a16:creationId xmlns:a16="http://schemas.microsoft.com/office/drawing/2014/main" id="{5007B4C0-D4FD-449A-A977-8C56505179F6}"/>
              </a:ext>
            </a:extLst>
          </p:cNvPr>
          <p:cNvSpPr>
            <a:spLocks noGrp="1"/>
          </p:cNvSpPr>
          <p:nvPr>
            <p:ph type="title"/>
          </p:nvPr>
        </p:nvSpPr>
        <p:spPr/>
        <p:txBody>
          <a:bodyPr/>
          <a:lstStyle/>
          <a:p>
            <a:r>
              <a:rPr lang="en-GB" dirty="0"/>
              <a:t>Thank you.</a:t>
            </a:r>
          </a:p>
        </p:txBody>
      </p:sp>
    </p:spTree>
    <p:extLst>
      <p:ext uri="{BB962C8B-B14F-4D97-AF65-F5344CB8AC3E}">
        <p14:creationId xmlns:p14="http://schemas.microsoft.com/office/powerpoint/2010/main" val="396771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CF1DFF-BCBD-404C-A9AB-F5B791CF8104}"/>
              </a:ext>
            </a:extLst>
          </p:cNvPr>
          <p:cNvPicPr>
            <a:picLocks noChangeAspect="1"/>
          </p:cNvPicPr>
          <p:nvPr/>
        </p:nvPicPr>
        <p:blipFill>
          <a:blip r:embed="rId2"/>
          <a:stretch>
            <a:fillRect/>
          </a:stretch>
        </p:blipFill>
        <p:spPr>
          <a:xfrm>
            <a:off x="0" y="183524"/>
            <a:ext cx="9180978" cy="6490952"/>
          </a:xfrm>
          <a:prstGeom prst="rect">
            <a:avLst/>
          </a:prstGeom>
        </p:spPr>
      </p:pic>
      <p:sp>
        <p:nvSpPr>
          <p:cNvPr id="4" name="Speech Bubble: Oval 3">
            <a:extLst>
              <a:ext uri="{FF2B5EF4-FFF2-40B4-BE49-F238E27FC236}">
                <a16:creationId xmlns:a16="http://schemas.microsoft.com/office/drawing/2014/main" id="{9173DD20-C0FF-4A94-9AA7-4AD91B1F40BD}"/>
              </a:ext>
            </a:extLst>
          </p:cNvPr>
          <p:cNvSpPr/>
          <p:nvPr/>
        </p:nvSpPr>
        <p:spPr>
          <a:xfrm>
            <a:off x="9082927" y="0"/>
            <a:ext cx="3109073" cy="1944710"/>
          </a:xfrm>
          <a:prstGeom prst="wedgeEllipseCallout">
            <a:avLst>
              <a:gd name="adj1" fmla="val -80833"/>
              <a:gd name="adj2" fmla="val 69122"/>
            </a:avLst>
          </a:prstGeom>
          <a:solidFill>
            <a:srgbClr val="D65D7B"/>
          </a:solidFill>
          <a:ln>
            <a:solidFill>
              <a:srgbClr val="835E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effectLst>
                  <a:outerShdw blurRad="38100" dist="38100" dir="2700000" algn="tl">
                    <a:srgbClr val="000000">
                      <a:alpha val="43137"/>
                    </a:srgbClr>
                  </a:outerShdw>
                </a:effectLst>
                <a:latin typeface="Gill Sans MT" panose="020B0502020104020203" pitchFamily="34" charset="0"/>
              </a:rPr>
              <a:t>…and open every break Mon.-Thurs.!</a:t>
            </a:r>
          </a:p>
        </p:txBody>
      </p:sp>
      <p:pic>
        <p:nvPicPr>
          <p:cNvPr id="5" name="Picture 4">
            <a:extLst>
              <a:ext uri="{FF2B5EF4-FFF2-40B4-BE49-F238E27FC236}">
                <a16:creationId xmlns:a16="http://schemas.microsoft.com/office/drawing/2014/main" id="{4C4BC965-B2E9-4470-B271-5A05DAE29B92}"/>
              </a:ext>
            </a:extLst>
          </p:cNvPr>
          <p:cNvPicPr>
            <a:picLocks noChangeAspect="1"/>
          </p:cNvPicPr>
          <p:nvPr/>
        </p:nvPicPr>
        <p:blipFill>
          <a:blip r:embed="rId3"/>
          <a:stretch>
            <a:fillRect/>
          </a:stretch>
        </p:blipFill>
        <p:spPr>
          <a:xfrm rot="21166996">
            <a:off x="9071538" y="3439776"/>
            <a:ext cx="2947028" cy="2947028"/>
          </a:xfrm>
          <a:prstGeom prst="rect">
            <a:avLst/>
          </a:prstGeom>
          <a:ln>
            <a:noFill/>
          </a:ln>
          <a:effectLst>
            <a:outerShdw blurRad="292100" dist="139700" dir="2700000" algn="tl" rotWithShape="0">
              <a:srgbClr val="333333">
                <a:alpha val="65000"/>
              </a:srgbClr>
            </a:outerShdw>
          </a:effectLst>
        </p:spPr>
      </p:pic>
      <p:sp>
        <p:nvSpPr>
          <p:cNvPr id="2" name="Oval 1">
            <a:extLst>
              <a:ext uri="{FF2B5EF4-FFF2-40B4-BE49-F238E27FC236}">
                <a16:creationId xmlns:a16="http://schemas.microsoft.com/office/drawing/2014/main" id="{668E5B14-570F-48A1-9EE8-DD4D3C978AF0}"/>
              </a:ext>
            </a:extLst>
          </p:cNvPr>
          <p:cNvSpPr/>
          <p:nvPr/>
        </p:nvSpPr>
        <p:spPr>
          <a:xfrm>
            <a:off x="2073499" y="4494727"/>
            <a:ext cx="1970467" cy="1442434"/>
          </a:xfrm>
          <a:prstGeom prst="ellipse">
            <a:avLst/>
          </a:prstGeom>
          <a:noFill/>
          <a:ln w="38100" cap="flat" cmpd="sng" algn="ctr">
            <a:solidFill>
              <a:srgbClr val="F612E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dirty="0"/>
          </a:p>
        </p:txBody>
      </p:sp>
    </p:spTree>
    <p:extLst>
      <p:ext uri="{BB962C8B-B14F-4D97-AF65-F5344CB8AC3E}">
        <p14:creationId xmlns:p14="http://schemas.microsoft.com/office/powerpoint/2010/main" val="55081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4F7877-25D4-406F-973D-9CB14C7B185C}"/>
              </a:ext>
            </a:extLst>
          </p:cNvPr>
          <p:cNvSpPr>
            <a:spLocks noGrp="1"/>
          </p:cNvSpPr>
          <p:nvPr>
            <p:ph idx="1"/>
          </p:nvPr>
        </p:nvSpPr>
        <p:spPr>
          <a:xfrm>
            <a:off x="6792686" y="764612"/>
            <a:ext cx="5399314" cy="6093388"/>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0" indent="0" algn="ctr">
              <a:buNone/>
            </a:pPr>
            <a:r>
              <a:rPr lang="en-GB" sz="5100" dirty="0"/>
              <a:t>The benefits of independent reading are numerous – please find a variety of materials available on our school website:</a:t>
            </a:r>
          </a:p>
          <a:p>
            <a:pPr algn="ctr"/>
            <a:r>
              <a:rPr lang="en-GB" sz="4600" b="1" dirty="0"/>
              <a:t>A parent guide to engaging your child in reading</a:t>
            </a:r>
          </a:p>
          <a:p>
            <a:pPr algn="ctr"/>
            <a:r>
              <a:rPr lang="en-GB" sz="4600" b="1" dirty="0"/>
              <a:t>A selection of reading recommendations and book lists </a:t>
            </a:r>
          </a:p>
        </p:txBody>
      </p:sp>
      <p:sp>
        <p:nvSpPr>
          <p:cNvPr id="3" name="Title 2">
            <a:extLst>
              <a:ext uri="{FF2B5EF4-FFF2-40B4-BE49-F238E27FC236}">
                <a16:creationId xmlns:a16="http://schemas.microsoft.com/office/drawing/2014/main" id="{3B2FFD07-08A1-4C65-A168-46AFDA68059A}"/>
              </a:ext>
            </a:extLst>
          </p:cNvPr>
          <p:cNvSpPr>
            <a:spLocks noGrp="1"/>
          </p:cNvSpPr>
          <p:nvPr>
            <p:ph type="title"/>
          </p:nvPr>
        </p:nvSpPr>
        <p:spPr>
          <a:xfrm>
            <a:off x="64008" y="-14705"/>
            <a:ext cx="11520000" cy="720000"/>
          </a:xfrm>
        </p:spPr>
        <p:txBody>
          <a:bodyPr/>
          <a:lstStyle/>
          <a:p>
            <a:pPr algn="ctr"/>
            <a:r>
              <a:rPr lang="en-GB" dirty="0">
                <a:latin typeface="Gill Sans MT" panose="020B0502020104020203" pitchFamily="34" charset="0"/>
              </a:rPr>
              <a:t>Supporting reading at home</a:t>
            </a:r>
          </a:p>
        </p:txBody>
      </p:sp>
      <p:pic>
        <p:nvPicPr>
          <p:cNvPr id="4" name="Picture 3">
            <a:extLst>
              <a:ext uri="{FF2B5EF4-FFF2-40B4-BE49-F238E27FC236}">
                <a16:creationId xmlns:a16="http://schemas.microsoft.com/office/drawing/2014/main" id="{FB4C13B9-FFE7-44F0-B1E7-638B17AAC529}"/>
              </a:ext>
            </a:extLst>
          </p:cNvPr>
          <p:cNvPicPr>
            <a:picLocks noChangeAspect="1"/>
          </p:cNvPicPr>
          <p:nvPr/>
        </p:nvPicPr>
        <p:blipFill>
          <a:blip r:embed="rId2"/>
          <a:stretch>
            <a:fillRect/>
          </a:stretch>
        </p:blipFill>
        <p:spPr>
          <a:xfrm rot="21285355">
            <a:off x="166831" y="575966"/>
            <a:ext cx="2652973" cy="3772118"/>
          </a:xfrm>
          <a:prstGeom prst="rect">
            <a:avLst/>
          </a:prstGeom>
        </p:spPr>
      </p:pic>
      <p:pic>
        <p:nvPicPr>
          <p:cNvPr id="5" name="Picture 4">
            <a:extLst>
              <a:ext uri="{FF2B5EF4-FFF2-40B4-BE49-F238E27FC236}">
                <a16:creationId xmlns:a16="http://schemas.microsoft.com/office/drawing/2014/main" id="{7E16A74C-0470-4B80-8131-2E539CC07891}"/>
              </a:ext>
            </a:extLst>
          </p:cNvPr>
          <p:cNvPicPr>
            <a:picLocks noChangeAspect="1"/>
          </p:cNvPicPr>
          <p:nvPr/>
        </p:nvPicPr>
        <p:blipFill>
          <a:blip r:embed="rId3"/>
          <a:stretch>
            <a:fillRect/>
          </a:stretch>
        </p:blipFill>
        <p:spPr>
          <a:xfrm>
            <a:off x="2756080" y="1550694"/>
            <a:ext cx="3933896" cy="4584900"/>
          </a:xfrm>
          <a:prstGeom prst="rect">
            <a:avLst/>
          </a:prstGeom>
        </p:spPr>
      </p:pic>
      <p:sp>
        <p:nvSpPr>
          <p:cNvPr id="6" name="Arrow: Right 5">
            <a:extLst>
              <a:ext uri="{FF2B5EF4-FFF2-40B4-BE49-F238E27FC236}">
                <a16:creationId xmlns:a16="http://schemas.microsoft.com/office/drawing/2014/main" id="{181690D5-4A35-4FAE-9FE4-98FEFCC0AB51}"/>
              </a:ext>
            </a:extLst>
          </p:cNvPr>
          <p:cNvSpPr/>
          <p:nvPr/>
        </p:nvSpPr>
        <p:spPr>
          <a:xfrm rot="10800000">
            <a:off x="6587266" y="3451306"/>
            <a:ext cx="1043189" cy="72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7884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E34454B-FDE5-4ADB-80C1-1095F9F0184F}"/>
              </a:ext>
            </a:extLst>
          </p:cNvPr>
          <p:cNvPicPr>
            <a:picLocks noGrp="1" noChangeAspect="1"/>
          </p:cNvPicPr>
          <p:nvPr>
            <p:ph idx="1"/>
          </p:nvPr>
        </p:nvPicPr>
        <p:blipFill>
          <a:blip r:embed="rId2"/>
          <a:stretch>
            <a:fillRect/>
          </a:stretch>
        </p:blipFill>
        <p:spPr>
          <a:xfrm>
            <a:off x="6918920" y="871538"/>
            <a:ext cx="5273080" cy="5986462"/>
          </a:xfrm>
          <a:prstGeom prst="rect">
            <a:avLst/>
          </a:prstGeom>
        </p:spPr>
      </p:pic>
      <p:sp>
        <p:nvSpPr>
          <p:cNvPr id="3" name="Title 2">
            <a:extLst>
              <a:ext uri="{FF2B5EF4-FFF2-40B4-BE49-F238E27FC236}">
                <a16:creationId xmlns:a16="http://schemas.microsoft.com/office/drawing/2014/main" id="{700C581B-F027-4A6F-A4FA-87A52328EB66}"/>
              </a:ext>
            </a:extLst>
          </p:cNvPr>
          <p:cNvSpPr>
            <a:spLocks noGrp="1"/>
          </p:cNvSpPr>
          <p:nvPr>
            <p:ph type="title"/>
          </p:nvPr>
        </p:nvSpPr>
        <p:spPr/>
        <p:txBody>
          <a:bodyPr/>
          <a:lstStyle/>
          <a:p>
            <a:r>
              <a:rPr lang="en-GB" dirty="0"/>
              <a:t>Wellbeing Support </a:t>
            </a:r>
          </a:p>
        </p:txBody>
      </p:sp>
      <p:sp>
        <p:nvSpPr>
          <p:cNvPr id="7" name="TextBox 6">
            <a:extLst>
              <a:ext uri="{FF2B5EF4-FFF2-40B4-BE49-F238E27FC236}">
                <a16:creationId xmlns:a16="http://schemas.microsoft.com/office/drawing/2014/main" id="{2CC5C588-5BFD-4F7F-8075-295BC228F62D}"/>
              </a:ext>
            </a:extLst>
          </p:cNvPr>
          <p:cNvSpPr txBox="1"/>
          <p:nvPr/>
        </p:nvSpPr>
        <p:spPr>
          <a:xfrm>
            <a:off x="72569" y="1053885"/>
            <a:ext cx="6607200" cy="1815882"/>
          </a:xfrm>
          <a:prstGeom prst="rect">
            <a:avLst/>
          </a:prstGeom>
          <a:noFill/>
        </p:spPr>
        <p:txBody>
          <a:bodyPr wrap="square" rtlCol="0">
            <a:spAutoFit/>
          </a:bodyPr>
          <a:lstStyle/>
          <a:p>
            <a:r>
              <a:rPr lang="en-GB" sz="2800" dirty="0">
                <a:solidFill>
                  <a:srgbClr val="1B176C"/>
                </a:solidFill>
                <a:latin typeface="Gill Sans MT" panose="020B0502020104020203" pitchFamily="34" charset="0"/>
              </a:rPr>
              <a:t>Your first point of contact should always be the form tutor. They know your son best and will know who to contact to ensure the right support is put in place.</a:t>
            </a:r>
          </a:p>
        </p:txBody>
      </p:sp>
      <p:sp>
        <p:nvSpPr>
          <p:cNvPr id="8" name="TextBox 7">
            <a:extLst>
              <a:ext uri="{FF2B5EF4-FFF2-40B4-BE49-F238E27FC236}">
                <a16:creationId xmlns:a16="http://schemas.microsoft.com/office/drawing/2014/main" id="{30ABDCB6-7EF3-4D31-B310-6418CABC3682}"/>
              </a:ext>
            </a:extLst>
          </p:cNvPr>
          <p:cNvSpPr txBox="1"/>
          <p:nvPr/>
        </p:nvSpPr>
        <p:spPr>
          <a:xfrm>
            <a:off x="72569" y="3239146"/>
            <a:ext cx="6607200" cy="1384995"/>
          </a:xfrm>
          <a:prstGeom prst="rect">
            <a:avLst/>
          </a:prstGeom>
          <a:noFill/>
        </p:spPr>
        <p:txBody>
          <a:bodyPr wrap="square" rtlCol="0">
            <a:spAutoFit/>
          </a:bodyPr>
          <a:lstStyle/>
          <a:p>
            <a:r>
              <a:rPr lang="en-GB" sz="2800" dirty="0">
                <a:solidFill>
                  <a:srgbClr val="1B176C"/>
                </a:solidFill>
                <a:latin typeface="Gill Sans MT" panose="020B0502020104020203" pitchFamily="34" charset="0"/>
              </a:rPr>
              <a:t>Your son should feel able to talk to any responsible adult they trust about anything. We tell them this and we ask that you do to. </a:t>
            </a:r>
          </a:p>
        </p:txBody>
      </p:sp>
      <p:sp>
        <p:nvSpPr>
          <p:cNvPr id="2" name="TextBox 1">
            <a:extLst>
              <a:ext uri="{FF2B5EF4-FFF2-40B4-BE49-F238E27FC236}">
                <a16:creationId xmlns:a16="http://schemas.microsoft.com/office/drawing/2014/main" id="{E61F2EE1-7ECF-4916-A45E-544DF2A5F9E9}"/>
              </a:ext>
            </a:extLst>
          </p:cNvPr>
          <p:cNvSpPr txBox="1"/>
          <p:nvPr/>
        </p:nvSpPr>
        <p:spPr>
          <a:xfrm>
            <a:off x="325748" y="5129939"/>
            <a:ext cx="5424407" cy="523220"/>
          </a:xfrm>
          <a:prstGeom prst="rect">
            <a:avLst/>
          </a:prstGeom>
          <a:noFill/>
        </p:spPr>
        <p:txBody>
          <a:bodyPr wrap="square" rtlCol="0">
            <a:spAutoFit/>
          </a:bodyPr>
          <a:lstStyle/>
          <a:p>
            <a:r>
              <a:rPr lang="en-GB" sz="2800" dirty="0">
                <a:solidFill>
                  <a:srgbClr val="1A186C"/>
                </a:solidFill>
                <a:latin typeface="Gill Sans MT" panose="020B0502020104020203" pitchFamily="34" charset="0"/>
                <a:hlinkClick r:id="rId3"/>
              </a:rPr>
              <a:t>safeguarding@johnfisherschool.org</a:t>
            </a:r>
            <a:endParaRPr lang="en-GB" sz="2800" dirty="0">
              <a:solidFill>
                <a:srgbClr val="1A186C"/>
              </a:solidFill>
              <a:latin typeface="Gill Sans MT" panose="020B0502020104020203" pitchFamily="34" charset="0"/>
            </a:endParaRPr>
          </a:p>
        </p:txBody>
      </p:sp>
    </p:spTree>
    <p:extLst>
      <p:ext uri="{BB962C8B-B14F-4D97-AF65-F5344CB8AC3E}">
        <p14:creationId xmlns:p14="http://schemas.microsoft.com/office/powerpoint/2010/main" val="100319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0ED03065-DB86-4594-8ECA-12C61981B26E}"/>
              </a:ext>
            </a:extLst>
          </p:cNvPr>
          <p:cNvSpPr>
            <a:spLocks noGrp="1"/>
          </p:cNvSpPr>
          <p:nvPr>
            <p:ph idx="1"/>
          </p:nvPr>
        </p:nvSpPr>
        <p:spPr/>
        <p:txBody>
          <a:bodyPr/>
          <a:lstStyle/>
          <a:p>
            <a:r>
              <a:rPr lang="en-GB" dirty="0"/>
              <a:t>We are part of the Sutton schools Mental Health Cluster, sharing best practice.</a:t>
            </a:r>
          </a:p>
          <a:p>
            <a:r>
              <a:rPr lang="en-GB" dirty="0"/>
              <a:t>We have staff trained Mental Health First aiders (pink lanyards).</a:t>
            </a:r>
          </a:p>
          <a:p>
            <a:r>
              <a:rPr lang="en-GB" dirty="0"/>
              <a:t>Mental Health wellbeing practitioner on site two days a week.</a:t>
            </a:r>
          </a:p>
          <a:p>
            <a:r>
              <a:rPr lang="en-GB" dirty="0"/>
              <a:t>Range of intervention and support for students; last year these included sleep and anxiety, revision and managing exam stress</a:t>
            </a:r>
          </a:p>
          <a:p>
            <a:r>
              <a:rPr lang="en-GB" dirty="0"/>
              <a:t>Parental workshops throughout the year, advertised in the Headteacher’s newsletter.</a:t>
            </a:r>
          </a:p>
          <a:p>
            <a:r>
              <a:rPr lang="en-GB" dirty="0"/>
              <a:t>Contact with any concerns on </a:t>
            </a:r>
            <a:r>
              <a:rPr lang="en-GB" dirty="0">
                <a:hlinkClick r:id="rId2"/>
              </a:rPr>
              <a:t>wellbeingsupport@johnfishersupport.org</a:t>
            </a:r>
            <a:endParaRPr lang="en-GB" dirty="0"/>
          </a:p>
          <a:p>
            <a:r>
              <a:rPr lang="en-GB" dirty="0"/>
              <a:t>Inclusion officer is Ms Lala</a:t>
            </a:r>
          </a:p>
        </p:txBody>
      </p:sp>
      <p:sp>
        <p:nvSpPr>
          <p:cNvPr id="3" name="Title 2">
            <a:extLst>
              <a:ext uri="{FF2B5EF4-FFF2-40B4-BE49-F238E27FC236}">
                <a16:creationId xmlns:a16="http://schemas.microsoft.com/office/drawing/2014/main" id="{0DB4BEE0-4CFD-44FB-8EAA-2CDA80CDED50}"/>
              </a:ext>
            </a:extLst>
          </p:cNvPr>
          <p:cNvSpPr>
            <a:spLocks noGrp="1"/>
          </p:cNvSpPr>
          <p:nvPr>
            <p:ph type="title"/>
          </p:nvPr>
        </p:nvSpPr>
        <p:spPr/>
        <p:txBody>
          <a:bodyPr/>
          <a:lstStyle/>
          <a:p>
            <a:r>
              <a:rPr lang="en-GB" dirty="0"/>
              <a:t>Mental Health</a:t>
            </a:r>
          </a:p>
        </p:txBody>
      </p:sp>
    </p:spTree>
    <p:extLst>
      <p:ext uri="{BB962C8B-B14F-4D97-AF65-F5344CB8AC3E}">
        <p14:creationId xmlns:p14="http://schemas.microsoft.com/office/powerpoint/2010/main" val="3910179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5068</TotalTime>
  <Words>2350</Words>
  <Application>Microsoft Office PowerPoint</Application>
  <PresentationFormat>Widescreen</PresentationFormat>
  <Paragraphs>291</Paragraphs>
  <Slides>54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Calibri Light</vt:lpstr>
      <vt:lpstr>Century Gothic</vt:lpstr>
      <vt:lpstr>Gill Sans</vt:lpstr>
      <vt:lpstr>Gill Sans MT</vt:lpstr>
      <vt:lpstr>Trajan Pro</vt:lpstr>
      <vt:lpstr>Office Theme</vt:lpstr>
      <vt:lpstr>PowerPoint Presentation</vt:lpstr>
      <vt:lpstr>Who will you hear from?</vt:lpstr>
      <vt:lpstr>Year 8 Team</vt:lpstr>
      <vt:lpstr>Form Time</vt:lpstr>
      <vt:lpstr>Year 8 Literacy Overview and     Reading Expectations</vt:lpstr>
      <vt:lpstr>PowerPoint Presentation</vt:lpstr>
      <vt:lpstr>Supporting reading at home</vt:lpstr>
      <vt:lpstr>Wellbeing Support </vt:lpstr>
      <vt:lpstr>Mental Health</vt:lpstr>
      <vt:lpstr>Key Dates for Year 8</vt:lpstr>
      <vt:lpstr>Streaming</vt:lpstr>
      <vt:lpstr>Uniform</vt:lpstr>
      <vt:lpstr>School Attendance – The law</vt:lpstr>
      <vt:lpstr>Impact of absences</vt:lpstr>
      <vt:lpstr>Behaviour Focus</vt:lpstr>
      <vt:lpstr>Bromcom</vt:lpstr>
      <vt:lpstr>Home school partnership</vt:lpstr>
      <vt:lpstr>PowerPoint Presentation</vt:lpstr>
      <vt:lpstr>PowerPoint Presentation</vt:lpstr>
      <vt:lpstr>Teaching Staff: Fully staffed with Qualified Science Teachers</vt:lpstr>
      <vt:lpstr>PowerPoint Presentation</vt:lpstr>
      <vt:lpstr>Google Classroom</vt:lpstr>
      <vt:lpstr>Educake</vt:lpstr>
      <vt:lpstr>Home learning Booklets</vt:lpstr>
      <vt:lpstr>Assessment</vt:lpstr>
      <vt:lpstr>End of Topic Assessment</vt:lpstr>
      <vt:lpstr>Educake: Our online low stakes Quizzes</vt:lpstr>
      <vt:lpstr>Educake</vt:lpstr>
      <vt:lpstr>PowerPoint Presentation</vt:lpstr>
      <vt:lpstr>PowerPoint Presentation</vt:lpstr>
      <vt:lpstr>KS3 Science</vt:lpstr>
      <vt:lpstr>PowerPoint Presentation</vt:lpstr>
      <vt:lpstr>Year 8 Overview</vt:lpstr>
      <vt:lpstr>Sparx Maths</vt:lpstr>
      <vt:lpstr>Assessments</vt:lpstr>
      <vt:lpstr>Revision</vt:lpstr>
      <vt:lpstr>PowerPoint Presentation</vt:lpstr>
      <vt:lpstr>This half-term: Creation and Covenant </vt:lpstr>
      <vt:lpstr>November-Christmas: Prophecy to Promise </vt:lpstr>
      <vt:lpstr>January-February ½ term: Galilee to Jerusalem</vt:lpstr>
      <vt:lpstr>End of February-Easter: Desert to Garden </vt:lpstr>
      <vt:lpstr>April-May ½ term: Ends of the Earth </vt:lpstr>
      <vt:lpstr>June-July: Dialogue and Encounter </vt:lpstr>
      <vt:lpstr>How you can support your son </vt:lpstr>
      <vt:lpstr>PowerPoint Presentation</vt:lpstr>
      <vt:lpstr>KS3 English – Year 8 Programme of Study</vt:lpstr>
      <vt:lpstr>KS3 English – Year 8 Programme of Study</vt:lpstr>
      <vt:lpstr>Class Readers</vt:lpstr>
      <vt:lpstr>Why do we say read for 20 minutes a day?</vt:lpstr>
      <vt:lpstr>What can I do to help my son?</vt:lpstr>
      <vt:lpstr>Home learning</vt:lpstr>
      <vt:lpstr>Example of Home Learning</vt:lpstr>
      <vt:lpstr>Assessments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 Owen</dc:creator>
  <cp:lastModifiedBy>Joseph Dawkins</cp:lastModifiedBy>
  <cp:revision>123</cp:revision>
  <cp:lastPrinted>2024-06-26T07:54:41Z</cp:lastPrinted>
  <dcterms:created xsi:type="dcterms:W3CDTF">2018-07-16T21:28:33Z</dcterms:created>
  <dcterms:modified xsi:type="dcterms:W3CDTF">2025-10-03T11:30:25Z</dcterms:modified>
</cp:coreProperties>
</file>