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76" r:id="rId3"/>
    <p:sldId id="277" r:id="rId4"/>
    <p:sldId id="278" r:id="rId5"/>
    <p:sldId id="268" r:id="rId6"/>
    <p:sldId id="267" r:id="rId7"/>
    <p:sldId id="269" r:id="rId8"/>
    <p:sldId id="271" r:id="rId9"/>
    <p:sldId id="258" r:id="rId10"/>
    <p:sldId id="260" r:id="rId11"/>
    <p:sldId id="272" r:id="rId12"/>
    <p:sldId id="273" r:id="rId13"/>
    <p:sldId id="274" r:id="rId14"/>
    <p:sldId id="275" r:id="rId15"/>
    <p:sldId id="256" r:id="rId16"/>
    <p:sldId id="279" r:id="rId17"/>
    <p:sldId id="280" r:id="rId18"/>
    <p:sldId id="281" r:id="rId19"/>
    <p:sldId id="282" r:id="rId20"/>
    <p:sldId id="283"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AD28"/>
    <a:srgbClr val="FFCC00"/>
    <a:srgbClr val="FCD292"/>
    <a:srgbClr val="575A76"/>
    <a:srgbClr val="FBF12D"/>
    <a:srgbClr val="E2AC2A"/>
    <a:srgbClr val="DBA52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23" d="100"/>
          <a:sy n="123" d="100"/>
        </p:scale>
        <p:origin x="10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EC9362-8191-493E-B467-63A497D44D00}" type="doc">
      <dgm:prSet loTypeId="urn:microsoft.com/office/officeart/2005/8/layout/cycle8" loCatId="cycle" qsTypeId="urn:microsoft.com/office/officeart/2005/8/quickstyle/simple1" qsCatId="simple" csTypeId="urn:microsoft.com/office/officeart/2005/8/colors/accent1_2" csCatId="accent1" phldr="1"/>
      <dgm:spPr/>
    </dgm:pt>
    <dgm:pt modelId="{6D30356C-2D99-4879-9B0D-F3D69B067FBC}">
      <dgm:prSet phldrT="[Text]"/>
      <dgm:spPr>
        <a:solidFill>
          <a:srgbClr val="575A76"/>
        </a:solidFill>
      </dgm:spPr>
      <dgm:t>
        <a:bodyPr/>
        <a:lstStyle/>
        <a:p>
          <a:r>
            <a:rPr lang="en-GB" dirty="0">
              <a:solidFill>
                <a:srgbClr val="FFCC00"/>
              </a:solidFill>
              <a:latin typeface="Gill Sans MT" panose="020B0502020104020203" pitchFamily="34" charset="0"/>
            </a:rPr>
            <a:t>Rights Respect Rewards</a:t>
          </a:r>
        </a:p>
      </dgm:t>
    </dgm:pt>
    <dgm:pt modelId="{25D22AE2-C404-43F4-B314-FDA70991A69E}" type="parTrans" cxnId="{3222010F-0A7C-4793-B8F7-17F0B2BE96F7}">
      <dgm:prSet/>
      <dgm:spPr/>
      <dgm:t>
        <a:bodyPr/>
        <a:lstStyle/>
        <a:p>
          <a:endParaRPr lang="en-GB">
            <a:solidFill>
              <a:srgbClr val="FFCC00"/>
            </a:solidFill>
            <a:latin typeface="Gill Sans MT" panose="020B0502020104020203" pitchFamily="34" charset="0"/>
          </a:endParaRPr>
        </a:p>
      </dgm:t>
    </dgm:pt>
    <dgm:pt modelId="{D3CC3B19-BC96-4F1E-A2FA-70F9F0D52E30}" type="sibTrans" cxnId="{3222010F-0A7C-4793-B8F7-17F0B2BE96F7}">
      <dgm:prSet/>
      <dgm:spPr/>
      <dgm:t>
        <a:bodyPr/>
        <a:lstStyle/>
        <a:p>
          <a:endParaRPr lang="en-GB">
            <a:solidFill>
              <a:srgbClr val="FFCC00"/>
            </a:solidFill>
            <a:latin typeface="Gill Sans MT" panose="020B0502020104020203" pitchFamily="34" charset="0"/>
          </a:endParaRPr>
        </a:p>
      </dgm:t>
    </dgm:pt>
    <dgm:pt modelId="{6A5D7082-69D1-44BA-B963-C5C369FE9B44}">
      <dgm:prSet phldrT="[Text]"/>
      <dgm:spPr>
        <a:solidFill>
          <a:srgbClr val="575A76"/>
        </a:solidFill>
      </dgm:spPr>
      <dgm:t>
        <a:bodyPr/>
        <a:lstStyle/>
        <a:p>
          <a:r>
            <a:rPr lang="en-GB" dirty="0">
              <a:solidFill>
                <a:srgbClr val="FFCC00"/>
              </a:solidFill>
              <a:latin typeface="Gill Sans MT" panose="020B0502020104020203" pitchFamily="34" charset="0"/>
            </a:rPr>
            <a:t>Employer/ Employee Rationale </a:t>
          </a:r>
        </a:p>
      </dgm:t>
    </dgm:pt>
    <dgm:pt modelId="{CAC69B01-3B6B-4D1F-8122-874E2E21F369}" type="parTrans" cxnId="{331A338B-750F-4B4F-841A-FE92F52728F6}">
      <dgm:prSet/>
      <dgm:spPr/>
      <dgm:t>
        <a:bodyPr/>
        <a:lstStyle/>
        <a:p>
          <a:endParaRPr lang="en-GB">
            <a:solidFill>
              <a:srgbClr val="FFCC00"/>
            </a:solidFill>
            <a:latin typeface="Gill Sans MT" panose="020B0502020104020203" pitchFamily="34" charset="0"/>
          </a:endParaRPr>
        </a:p>
      </dgm:t>
    </dgm:pt>
    <dgm:pt modelId="{CFFC243F-B318-4856-8E75-297C786A2705}" type="sibTrans" cxnId="{331A338B-750F-4B4F-841A-FE92F52728F6}">
      <dgm:prSet/>
      <dgm:spPr/>
      <dgm:t>
        <a:bodyPr/>
        <a:lstStyle/>
        <a:p>
          <a:endParaRPr lang="en-GB">
            <a:solidFill>
              <a:srgbClr val="FFCC00"/>
            </a:solidFill>
            <a:latin typeface="Gill Sans MT" panose="020B0502020104020203" pitchFamily="34" charset="0"/>
          </a:endParaRPr>
        </a:p>
      </dgm:t>
    </dgm:pt>
    <dgm:pt modelId="{550D4C02-BFC4-4A68-8B5A-1C6E9971B0D2}">
      <dgm:prSet phldrT="[Text]"/>
      <dgm:spPr>
        <a:solidFill>
          <a:srgbClr val="575A76"/>
        </a:solidFill>
      </dgm:spPr>
      <dgm:t>
        <a:bodyPr/>
        <a:lstStyle/>
        <a:p>
          <a:r>
            <a:rPr lang="en-GB" dirty="0">
              <a:solidFill>
                <a:srgbClr val="FFCC00"/>
              </a:solidFill>
              <a:latin typeface="Gill Sans MT" panose="020B0502020104020203" pitchFamily="34" charset="0"/>
            </a:rPr>
            <a:t>£100K Refurb</a:t>
          </a:r>
          <a:br>
            <a:rPr lang="en-GB" dirty="0">
              <a:solidFill>
                <a:srgbClr val="FFCC00"/>
              </a:solidFill>
              <a:latin typeface="Gill Sans MT" panose="020B0502020104020203" pitchFamily="34" charset="0"/>
            </a:rPr>
          </a:br>
          <a:r>
            <a:rPr lang="en-GB" dirty="0">
              <a:solidFill>
                <a:srgbClr val="FFCC00"/>
              </a:solidFill>
              <a:latin typeface="Gill Sans MT" panose="020B0502020104020203" pitchFamily="34" charset="0"/>
            </a:rPr>
            <a:t>Lessons for Life Programme</a:t>
          </a:r>
          <a:br>
            <a:rPr lang="en-GB" dirty="0">
              <a:solidFill>
                <a:srgbClr val="FFCC00"/>
              </a:solidFill>
              <a:latin typeface="Gill Sans MT" panose="020B0502020104020203" pitchFamily="34" charset="0"/>
            </a:rPr>
          </a:br>
          <a:r>
            <a:rPr lang="en-GB" dirty="0">
              <a:solidFill>
                <a:srgbClr val="FFCC00"/>
              </a:solidFill>
              <a:latin typeface="Gill Sans MT" panose="020B0502020104020203" pitchFamily="34" charset="0"/>
            </a:rPr>
            <a:t>New Leadership</a:t>
          </a:r>
        </a:p>
      </dgm:t>
    </dgm:pt>
    <dgm:pt modelId="{F028398F-B4BC-4E38-B549-CDABC292C837}" type="parTrans" cxnId="{2568E4D5-0119-41DA-9E8C-C5FFE6F433FC}">
      <dgm:prSet/>
      <dgm:spPr/>
      <dgm:t>
        <a:bodyPr/>
        <a:lstStyle/>
        <a:p>
          <a:endParaRPr lang="en-GB">
            <a:solidFill>
              <a:srgbClr val="FFCC00"/>
            </a:solidFill>
            <a:latin typeface="Gill Sans MT" panose="020B0502020104020203" pitchFamily="34" charset="0"/>
          </a:endParaRPr>
        </a:p>
      </dgm:t>
    </dgm:pt>
    <dgm:pt modelId="{2D262F6E-A33B-4692-9C35-CD8598EDDB57}" type="sibTrans" cxnId="{2568E4D5-0119-41DA-9E8C-C5FFE6F433FC}">
      <dgm:prSet/>
      <dgm:spPr/>
      <dgm:t>
        <a:bodyPr/>
        <a:lstStyle/>
        <a:p>
          <a:endParaRPr lang="en-GB">
            <a:solidFill>
              <a:srgbClr val="FFCC00"/>
            </a:solidFill>
            <a:latin typeface="Gill Sans MT" panose="020B0502020104020203" pitchFamily="34" charset="0"/>
          </a:endParaRPr>
        </a:p>
      </dgm:t>
    </dgm:pt>
    <dgm:pt modelId="{E08C67EC-C376-4C9B-8664-14C357DF49C9}" type="pres">
      <dgm:prSet presAssocID="{06EC9362-8191-493E-B467-63A497D44D00}" presName="compositeShape" presStyleCnt="0">
        <dgm:presLayoutVars>
          <dgm:chMax val="7"/>
          <dgm:dir/>
          <dgm:resizeHandles val="exact"/>
        </dgm:presLayoutVars>
      </dgm:prSet>
      <dgm:spPr/>
    </dgm:pt>
    <dgm:pt modelId="{175E6FBA-7271-4272-BFF2-DDA61845CE52}" type="pres">
      <dgm:prSet presAssocID="{06EC9362-8191-493E-B467-63A497D44D00}" presName="wedge1" presStyleLbl="node1" presStyleIdx="0" presStyleCnt="3"/>
      <dgm:spPr/>
    </dgm:pt>
    <dgm:pt modelId="{8DF50394-D1EB-496D-9682-7B513B34864F}" type="pres">
      <dgm:prSet presAssocID="{06EC9362-8191-493E-B467-63A497D44D00}" presName="dummy1a" presStyleCnt="0"/>
      <dgm:spPr/>
    </dgm:pt>
    <dgm:pt modelId="{BA2FF57E-53F8-4E48-9C03-29C96C79F06C}" type="pres">
      <dgm:prSet presAssocID="{06EC9362-8191-493E-B467-63A497D44D00}" presName="dummy1b" presStyleCnt="0"/>
      <dgm:spPr/>
    </dgm:pt>
    <dgm:pt modelId="{5601BE58-185C-43B4-84A7-B96E74F624FE}" type="pres">
      <dgm:prSet presAssocID="{06EC9362-8191-493E-B467-63A497D44D00}" presName="wedge1Tx" presStyleLbl="node1" presStyleIdx="0" presStyleCnt="3">
        <dgm:presLayoutVars>
          <dgm:chMax val="0"/>
          <dgm:chPref val="0"/>
          <dgm:bulletEnabled val="1"/>
        </dgm:presLayoutVars>
      </dgm:prSet>
      <dgm:spPr/>
    </dgm:pt>
    <dgm:pt modelId="{01E07C0F-E374-437E-AD43-C654329EF0F8}" type="pres">
      <dgm:prSet presAssocID="{06EC9362-8191-493E-B467-63A497D44D00}" presName="wedge2" presStyleLbl="node1" presStyleIdx="1" presStyleCnt="3"/>
      <dgm:spPr/>
    </dgm:pt>
    <dgm:pt modelId="{47090567-FA18-44BC-9704-DD13FF3A497E}" type="pres">
      <dgm:prSet presAssocID="{06EC9362-8191-493E-B467-63A497D44D00}" presName="dummy2a" presStyleCnt="0"/>
      <dgm:spPr/>
    </dgm:pt>
    <dgm:pt modelId="{82849F55-058E-4082-811D-B8C736677D68}" type="pres">
      <dgm:prSet presAssocID="{06EC9362-8191-493E-B467-63A497D44D00}" presName="dummy2b" presStyleCnt="0"/>
      <dgm:spPr/>
    </dgm:pt>
    <dgm:pt modelId="{F9AA52C8-3762-4879-B37E-6386BA08258C}" type="pres">
      <dgm:prSet presAssocID="{06EC9362-8191-493E-B467-63A497D44D00}" presName="wedge2Tx" presStyleLbl="node1" presStyleIdx="1" presStyleCnt="3">
        <dgm:presLayoutVars>
          <dgm:chMax val="0"/>
          <dgm:chPref val="0"/>
          <dgm:bulletEnabled val="1"/>
        </dgm:presLayoutVars>
      </dgm:prSet>
      <dgm:spPr/>
    </dgm:pt>
    <dgm:pt modelId="{CFDB0C9C-ED66-43E1-931B-641AF56622FB}" type="pres">
      <dgm:prSet presAssocID="{06EC9362-8191-493E-B467-63A497D44D00}" presName="wedge3" presStyleLbl="node1" presStyleIdx="2" presStyleCnt="3"/>
      <dgm:spPr/>
    </dgm:pt>
    <dgm:pt modelId="{5141D642-AB1D-4286-A81D-6FCF103477A7}" type="pres">
      <dgm:prSet presAssocID="{06EC9362-8191-493E-B467-63A497D44D00}" presName="dummy3a" presStyleCnt="0"/>
      <dgm:spPr/>
    </dgm:pt>
    <dgm:pt modelId="{4DBADAA8-4E09-4889-9137-F426562FA7C2}" type="pres">
      <dgm:prSet presAssocID="{06EC9362-8191-493E-B467-63A497D44D00}" presName="dummy3b" presStyleCnt="0"/>
      <dgm:spPr/>
    </dgm:pt>
    <dgm:pt modelId="{EFE9C17D-4F2E-4E90-BCB2-304EE2C0FE2D}" type="pres">
      <dgm:prSet presAssocID="{06EC9362-8191-493E-B467-63A497D44D00}" presName="wedge3Tx" presStyleLbl="node1" presStyleIdx="2" presStyleCnt="3">
        <dgm:presLayoutVars>
          <dgm:chMax val="0"/>
          <dgm:chPref val="0"/>
          <dgm:bulletEnabled val="1"/>
        </dgm:presLayoutVars>
      </dgm:prSet>
      <dgm:spPr/>
    </dgm:pt>
    <dgm:pt modelId="{03846D82-A9AB-4028-8C5F-E6EA8378DACC}" type="pres">
      <dgm:prSet presAssocID="{D3CC3B19-BC96-4F1E-A2FA-70F9F0D52E30}" presName="arrowWedge1" presStyleLbl="fgSibTrans2D1" presStyleIdx="0" presStyleCnt="3"/>
      <dgm:spPr>
        <a:solidFill>
          <a:srgbClr val="FFCC00"/>
        </a:solidFill>
      </dgm:spPr>
    </dgm:pt>
    <dgm:pt modelId="{2A77D7FD-B46A-41CB-A151-6542E0982C31}" type="pres">
      <dgm:prSet presAssocID="{CFFC243F-B318-4856-8E75-297C786A2705}" presName="arrowWedge2" presStyleLbl="fgSibTrans2D1" presStyleIdx="1" presStyleCnt="3"/>
      <dgm:spPr>
        <a:solidFill>
          <a:srgbClr val="FFCC00"/>
        </a:solidFill>
      </dgm:spPr>
    </dgm:pt>
    <dgm:pt modelId="{CDEE6961-89FB-4061-A21E-83442F033811}" type="pres">
      <dgm:prSet presAssocID="{2D262F6E-A33B-4692-9C35-CD8598EDDB57}" presName="arrowWedge3" presStyleLbl="fgSibTrans2D1" presStyleIdx="2" presStyleCnt="3"/>
      <dgm:spPr>
        <a:solidFill>
          <a:srgbClr val="FFCC00"/>
        </a:solidFill>
      </dgm:spPr>
    </dgm:pt>
  </dgm:ptLst>
  <dgm:cxnLst>
    <dgm:cxn modelId="{3222010F-0A7C-4793-B8F7-17F0B2BE96F7}" srcId="{06EC9362-8191-493E-B467-63A497D44D00}" destId="{6D30356C-2D99-4879-9B0D-F3D69B067FBC}" srcOrd="0" destOrd="0" parTransId="{25D22AE2-C404-43F4-B314-FDA70991A69E}" sibTransId="{D3CC3B19-BC96-4F1E-A2FA-70F9F0D52E30}"/>
    <dgm:cxn modelId="{B0C66918-96D0-424E-8F93-F5200387FC14}" type="presOf" srcId="{6A5D7082-69D1-44BA-B963-C5C369FE9B44}" destId="{01E07C0F-E374-437E-AD43-C654329EF0F8}" srcOrd="0" destOrd="0" presId="urn:microsoft.com/office/officeart/2005/8/layout/cycle8"/>
    <dgm:cxn modelId="{BA5C3E26-8572-4164-AAAE-39B056612828}" type="presOf" srcId="{06EC9362-8191-493E-B467-63A497D44D00}" destId="{E08C67EC-C376-4C9B-8664-14C357DF49C9}" srcOrd="0" destOrd="0" presId="urn:microsoft.com/office/officeart/2005/8/layout/cycle8"/>
    <dgm:cxn modelId="{87B1ED3D-03F1-4CDD-9906-72C6AC434857}" type="presOf" srcId="{550D4C02-BFC4-4A68-8B5A-1C6E9971B0D2}" destId="{CFDB0C9C-ED66-43E1-931B-641AF56622FB}" srcOrd="0" destOrd="0" presId="urn:microsoft.com/office/officeart/2005/8/layout/cycle8"/>
    <dgm:cxn modelId="{50768375-C353-4997-A3D9-5A9992866C96}" type="presOf" srcId="{6D30356C-2D99-4879-9B0D-F3D69B067FBC}" destId="{5601BE58-185C-43B4-84A7-B96E74F624FE}" srcOrd="1" destOrd="0" presId="urn:microsoft.com/office/officeart/2005/8/layout/cycle8"/>
    <dgm:cxn modelId="{331A338B-750F-4B4F-841A-FE92F52728F6}" srcId="{06EC9362-8191-493E-B467-63A497D44D00}" destId="{6A5D7082-69D1-44BA-B963-C5C369FE9B44}" srcOrd="1" destOrd="0" parTransId="{CAC69B01-3B6B-4D1F-8122-874E2E21F369}" sibTransId="{CFFC243F-B318-4856-8E75-297C786A2705}"/>
    <dgm:cxn modelId="{CC9E678E-2933-4710-BC1F-A5C8DA05430D}" type="presOf" srcId="{6A5D7082-69D1-44BA-B963-C5C369FE9B44}" destId="{F9AA52C8-3762-4879-B37E-6386BA08258C}" srcOrd="1" destOrd="0" presId="urn:microsoft.com/office/officeart/2005/8/layout/cycle8"/>
    <dgm:cxn modelId="{58AEE0AC-A1E2-4834-91C4-EDB46D217D35}" type="presOf" srcId="{6D30356C-2D99-4879-9B0D-F3D69B067FBC}" destId="{175E6FBA-7271-4272-BFF2-DDA61845CE52}" srcOrd="0" destOrd="0" presId="urn:microsoft.com/office/officeart/2005/8/layout/cycle8"/>
    <dgm:cxn modelId="{E46E05CB-B128-41C9-A4FF-1B7F7CB9BEAC}" type="presOf" srcId="{550D4C02-BFC4-4A68-8B5A-1C6E9971B0D2}" destId="{EFE9C17D-4F2E-4E90-BCB2-304EE2C0FE2D}" srcOrd="1" destOrd="0" presId="urn:microsoft.com/office/officeart/2005/8/layout/cycle8"/>
    <dgm:cxn modelId="{2568E4D5-0119-41DA-9E8C-C5FFE6F433FC}" srcId="{06EC9362-8191-493E-B467-63A497D44D00}" destId="{550D4C02-BFC4-4A68-8B5A-1C6E9971B0D2}" srcOrd="2" destOrd="0" parTransId="{F028398F-B4BC-4E38-B549-CDABC292C837}" sibTransId="{2D262F6E-A33B-4692-9C35-CD8598EDDB57}"/>
    <dgm:cxn modelId="{6D1AC189-42BA-4106-B948-8F0BEFF0D867}" type="presParOf" srcId="{E08C67EC-C376-4C9B-8664-14C357DF49C9}" destId="{175E6FBA-7271-4272-BFF2-DDA61845CE52}" srcOrd="0" destOrd="0" presId="urn:microsoft.com/office/officeart/2005/8/layout/cycle8"/>
    <dgm:cxn modelId="{F0B0F5A6-8D18-48B4-A379-188E5D1AE9DF}" type="presParOf" srcId="{E08C67EC-C376-4C9B-8664-14C357DF49C9}" destId="{8DF50394-D1EB-496D-9682-7B513B34864F}" srcOrd="1" destOrd="0" presId="urn:microsoft.com/office/officeart/2005/8/layout/cycle8"/>
    <dgm:cxn modelId="{150DEBFC-5551-4353-90DF-24FFCDF552D7}" type="presParOf" srcId="{E08C67EC-C376-4C9B-8664-14C357DF49C9}" destId="{BA2FF57E-53F8-4E48-9C03-29C96C79F06C}" srcOrd="2" destOrd="0" presId="urn:microsoft.com/office/officeart/2005/8/layout/cycle8"/>
    <dgm:cxn modelId="{52A7A7F2-3B6A-4CFF-BFDC-43A5A4918418}" type="presParOf" srcId="{E08C67EC-C376-4C9B-8664-14C357DF49C9}" destId="{5601BE58-185C-43B4-84A7-B96E74F624FE}" srcOrd="3" destOrd="0" presId="urn:microsoft.com/office/officeart/2005/8/layout/cycle8"/>
    <dgm:cxn modelId="{59F7FCC5-2955-47DB-BB39-C6597796A6D6}" type="presParOf" srcId="{E08C67EC-C376-4C9B-8664-14C357DF49C9}" destId="{01E07C0F-E374-437E-AD43-C654329EF0F8}" srcOrd="4" destOrd="0" presId="urn:microsoft.com/office/officeart/2005/8/layout/cycle8"/>
    <dgm:cxn modelId="{ECDCFD89-6832-4CC3-9B76-06970577D29B}" type="presParOf" srcId="{E08C67EC-C376-4C9B-8664-14C357DF49C9}" destId="{47090567-FA18-44BC-9704-DD13FF3A497E}" srcOrd="5" destOrd="0" presId="urn:microsoft.com/office/officeart/2005/8/layout/cycle8"/>
    <dgm:cxn modelId="{85753B13-210D-4B75-AB82-476A12352B3D}" type="presParOf" srcId="{E08C67EC-C376-4C9B-8664-14C357DF49C9}" destId="{82849F55-058E-4082-811D-B8C736677D68}" srcOrd="6" destOrd="0" presId="urn:microsoft.com/office/officeart/2005/8/layout/cycle8"/>
    <dgm:cxn modelId="{38796274-4F0A-47F6-9CA0-2E14E65CB55C}" type="presParOf" srcId="{E08C67EC-C376-4C9B-8664-14C357DF49C9}" destId="{F9AA52C8-3762-4879-B37E-6386BA08258C}" srcOrd="7" destOrd="0" presId="urn:microsoft.com/office/officeart/2005/8/layout/cycle8"/>
    <dgm:cxn modelId="{2AB260BB-5B09-4CD8-B9F1-565E77D6438C}" type="presParOf" srcId="{E08C67EC-C376-4C9B-8664-14C357DF49C9}" destId="{CFDB0C9C-ED66-43E1-931B-641AF56622FB}" srcOrd="8" destOrd="0" presId="urn:microsoft.com/office/officeart/2005/8/layout/cycle8"/>
    <dgm:cxn modelId="{3D4BF5A1-8012-4ECD-8EFB-B69DA5E9F8FE}" type="presParOf" srcId="{E08C67EC-C376-4C9B-8664-14C357DF49C9}" destId="{5141D642-AB1D-4286-A81D-6FCF103477A7}" srcOrd="9" destOrd="0" presId="urn:microsoft.com/office/officeart/2005/8/layout/cycle8"/>
    <dgm:cxn modelId="{031A2BE5-9010-4364-9F1B-2A3EAB358D1A}" type="presParOf" srcId="{E08C67EC-C376-4C9B-8664-14C357DF49C9}" destId="{4DBADAA8-4E09-4889-9137-F426562FA7C2}" srcOrd="10" destOrd="0" presId="urn:microsoft.com/office/officeart/2005/8/layout/cycle8"/>
    <dgm:cxn modelId="{19C33726-B546-4FA9-8D49-3F974E70E06E}" type="presParOf" srcId="{E08C67EC-C376-4C9B-8664-14C357DF49C9}" destId="{EFE9C17D-4F2E-4E90-BCB2-304EE2C0FE2D}" srcOrd="11" destOrd="0" presId="urn:microsoft.com/office/officeart/2005/8/layout/cycle8"/>
    <dgm:cxn modelId="{D44EB566-893F-45E3-92CC-C8344D833448}" type="presParOf" srcId="{E08C67EC-C376-4C9B-8664-14C357DF49C9}" destId="{03846D82-A9AB-4028-8C5F-E6EA8378DACC}" srcOrd="12" destOrd="0" presId="urn:microsoft.com/office/officeart/2005/8/layout/cycle8"/>
    <dgm:cxn modelId="{9166BFDF-C11C-42C2-B2A2-9CFC731F888E}" type="presParOf" srcId="{E08C67EC-C376-4C9B-8664-14C357DF49C9}" destId="{2A77D7FD-B46A-41CB-A151-6542E0982C31}" srcOrd="13" destOrd="0" presId="urn:microsoft.com/office/officeart/2005/8/layout/cycle8"/>
    <dgm:cxn modelId="{2119726F-68AC-4DCF-BBCE-D8AE2381CF8F}" type="presParOf" srcId="{E08C67EC-C376-4C9B-8664-14C357DF49C9}" destId="{CDEE6961-89FB-4061-A21E-83442F033811}" srcOrd="1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E6FBA-7271-4272-BFF2-DDA61845CE52}">
      <dsp:nvSpPr>
        <dsp:cNvPr id="0" name=""/>
        <dsp:cNvSpPr/>
      </dsp:nvSpPr>
      <dsp:spPr>
        <a:xfrm>
          <a:off x="1881902" y="352213"/>
          <a:ext cx="4551680" cy="4551680"/>
        </a:xfrm>
        <a:prstGeom prst="pie">
          <a:avLst>
            <a:gd name="adj1" fmla="val 16200000"/>
            <a:gd name="adj2" fmla="val 1800000"/>
          </a:avLst>
        </a:prstGeom>
        <a:solidFill>
          <a:srgbClr val="575A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FFCC00"/>
              </a:solidFill>
              <a:latin typeface="Gill Sans MT" panose="020B0502020104020203" pitchFamily="34" charset="0"/>
            </a:rPr>
            <a:t>Rights Respect Rewards</a:t>
          </a:r>
        </a:p>
      </dsp:txBody>
      <dsp:txXfrm>
        <a:off x="4280746" y="1316736"/>
        <a:ext cx="1625600" cy="1354666"/>
      </dsp:txXfrm>
    </dsp:sp>
    <dsp:sp modelId="{01E07C0F-E374-437E-AD43-C654329EF0F8}">
      <dsp:nvSpPr>
        <dsp:cNvPr id="0" name=""/>
        <dsp:cNvSpPr/>
      </dsp:nvSpPr>
      <dsp:spPr>
        <a:xfrm>
          <a:off x="1788159" y="514773"/>
          <a:ext cx="4551680" cy="4551680"/>
        </a:xfrm>
        <a:prstGeom prst="pie">
          <a:avLst>
            <a:gd name="adj1" fmla="val 1800000"/>
            <a:gd name="adj2" fmla="val 9000000"/>
          </a:avLst>
        </a:prstGeom>
        <a:solidFill>
          <a:srgbClr val="575A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FFCC00"/>
              </a:solidFill>
              <a:latin typeface="Gill Sans MT" panose="020B0502020104020203" pitchFamily="34" charset="0"/>
            </a:rPr>
            <a:t>Employer/ Employee Rationale </a:t>
          </a:r>
        </a:p>
      </dsp:txBody>
      <dsp:txXfrm>
        <a:off x="2871893" y="3467946"/>
        <a:ext cx="2438400" cy="1192106"/>
      </dsp:txXfrm>
    </dsp:sp>
    <dsp:sp modelId="{CFDB0C9C-ED66-43E1-931B-641AF56622FB}">
      <dsp:nvSpPr>
        <dsp:cNvPr id="0" name=""/>
        <dsp:cNvSpPr/>
      </dsp:nvSpPr>
      <dsp:spPr>
        <a:xfrm>
          <a:off x="1694416" y="352213"/>
          <a:ext cx="4551680" cy="4551680"/>
        </a:xfrm>
        <a:prstGeom prst="pie">
          <a:avLst>
            <a:gd name="adj1" fmla="val 9000000"/>
            <a:gd name="adj2" fmla="val 16200000"/>
          </a:avLst>
        </a:prstGeom>
        <a:solidFill>
          <a:srgbClr val="575A7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solidFill>
                <a:srgbClr val="FFCC00"/>
              </a:solidFill>
              <a:latin typeface="Gill Sans MT" panose="020B0502020104020203" pitchFamily="34" charset="0"/>
            </a:rPr>
            <a:t>£100K Refurb</a:t>
          </a:r>
          <a:br>
            <a:rPr lang="en-GB" sz="1900" kern="1200" dirty="0">
              <a:solidFill>
                <a:srgbClr val="FFCC00"/>
              </a:solidFill>
              <a:latin typeface="Gill Sans MT" panose="020B0502020104020203" pitchFamily="34" charset="0"/>
            </a:rPr>
          </a:br>
          <a:r>
            <a:rPr lang="en-GB" sz="1900" kern="1200" dirty="0">
              <a:solidFill>
                <a:srgbClr val="FFCC00"/>
              </a:solidFill>
              <a:latin typeface="Gill Sans MT" panose="020B0502020104020203" pitchFamily="34" charset="0"/>
            </a:rPr>
            <a:t>Lessons for Life Programme</a:t>
          </a:r>
          <a:br>
            <a:rPr lang="en-GB" sz="1900" kern="1200" dirty="0">
              <a:solidFill>
                <a:srgbClr val="FFCC00"/>
              </a:solidFill>
              <a:latin typeface="Gill Sans MT" panose="020B0502020104020203" pitchFamily="34" charset="0"/>
            </a:rPr>
          </a:br>
          <a:r>
            <a:rPr lang="en-GB" sz="1900" kern="1200" dirty="0">
              <a:solidFill>
                <a:srgbClr val="FFCC00"/>
              </a:solidFill>
              <a:latin typeface="Gill Sans MT" panose="020B0502020104020203" pitchFamily="34" charset="0"/>
            </a:rPr>
            <a:t>New Leadership</a:t>
          </a:r>
        </a:p>
      </dsp:txBody>
      <dsp:txXfrm>
        <a:off x="2221653" y="1316736"/>
        <a:ext cx="1625600" cy="1354666"/>
      </dsp:txXfrm>
    </dsp:sp>
    <dsp:sp modelId="{03846D82-A9AB-4028-8C5F-E6EA8378DACC}">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rgbClr val="FFCC00"/>
        </a:solidFill>
        <a:ln>
          <a:noFill/>
        </a:ln>
        <a:effectLst/>
      </dsp:spPr>
      <dsp:style>
        <a:lnRef idx="0">
          <a:scrgbClr r="0" g="0" b="0"/>
        </a:lnRef>
        <a:fillRef idx="1">
          <a:scrgbClr r="0" g="0" b="0"/>
        </a:fillRef>
        <a:effectRef idx="0">
          <a:scrgbClr r="0" g="0" b="0"/>
        </a:effectRef>
        <a:fontRef idx="minor">
          <a:schemeClr val="lt1"/>
        </a:fontRef>
      </dsp:style>
    </dsp:sp>
    <dsp:sp modelId="{2A77D7FD-B46A-41CB-A151-6542E0982C31}">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rgbClr val="FFCC00"/>
        </a:solidFill>
        <a:ln>
          <a:noFill/>
        </a:ln>
        <a:effectLst/>
      </dsp:spPr>
      <dsp:style>
        <a:lnRef idx="0">
          <a:scrgbClr r="0" g="0" b="0"/>
        </a:lnRef>
        <a:fillRef idx="1">
          <a:scrgbClr r="0" g="0" b="0"/>
        </a:fillRef>
        <a:effectRef idx="0">
          <a:scrgbClr r="0" g="0" b="0"/>
        </a:effectRef>
        <a:fontRef idx="minor">
          <a:schemeClr val="lt1"/>
        </a:fontRef>
      </dsp:style>
    </dsp:sp>
    <dsp:sp modelId="{CDEE6961-89FB-4061-A21E-83442F033811}">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rgbClr val="FFCC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F9A460-53CA-41D6-A341-6B59F9E0BC5F}" type="datetimeFigureOut">
              <a:rPr lang="en-GB" smtClean="0"/>
              <a:t>20/09/2023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3029A-B97C-40BD-AAE1-E15350A84F74}" type="slidenum">
              <a:rPr lang="en-GB" smtClean="0"/>
              <a:t>‹#›</a:t>
            </a:fld>
            <a:endParaRPr lang="en-GB"/>
          </a:p>
        </p:txBody>
      </p:sp>
    </p:spTree>
    <p:extLst>
      <p:ext uri="{BB962C8B-B14F-4D97-AF65-F5344CB8AC3E}">
        <p14:creationId xmlns:p14="http://schemas.microsoft.com/office/powerpoint/2010/main" val="34357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864F-634E-47B0-B7AE-0782B813CE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55CE70-4562-4E74-AB03-A22330CE9C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99D091-8B85-4915-82A8-72F5C2B24495}"/>
              </a:ext>
            </a:extLst>
          </p:cNvPr>
          <p:cNvSpPr>
            <a:spLocks noGrp="1"/>
          </p:cNvSpPr>
          <p:nvPr>
            <p:ph type="dt" sz="half" idx="10"/>
          </p:nvPr>
        </p:nvSpPr>
        <p:spPr/>
        <p:txBody>
          <a:bodyPr/>
          <a:lstStyle/>
          <a:p>
            <a:fld id="{EDF2FAF1-5BEF-41EC-98B0-FD9A70DD0644}" type="datetimeFigureOut">
              <a:rPr lang="en-GB" smtClean="0"/>
              <a:t>20/09/2023</a:t>
            </a:fld>
            <a:endParaRPr lang="en-GB"/>
          </a:p>
        </p:txBody>
      </p:sp>
      <p:sp>
        <p:nvSpPr>
          <p:cNvPr id="5" name="Footer Placeholder 4">
            <a:extLst>
              <a:ext uri="{FF2B5EF4-FFF2-40B4-BE49-F238E27FC236}">
                <a16:creationId xmlns:a16="http://schemas.microsoft.com/office/drawing/2014/main" id="{144B3697-AFFB-49DE-B38E-6092C0724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DA78F8-7E5E-4627-A897-9478822604F7}"/>
              </a:ext>
            </a:extLst>
          </p:cNvPr>
          <p:cNvSpPr>
            <a:spLocks noGrp="1"/>
          </p:cNvSpPr>
          <p:nvPr>
            <p:ph type="sldNum" sz="quarter" idx="12"/>
          </p:nvPr>
        </p:nvSpPr>
        <p:spPr/>
        <p:txBody>
          <a:bodyPr/>
          <a:lstStyle/>
          <a:p>
            <a:fld id="{F091CBB2-522E-4B53-A336-0FA2842458C5}" type="slidenum">
              <a:rPr lang="en-GB" smtClean="0"/>
              <a:t>‹#›</a:t>
            </a:fld>
            <a:endParaRPr lang="en-GB"/>
          </a:p>
        </p:txBody>
      </p:sp>
    </p:spTree>
    <p:extLst>
      <p:ext uri="{BB962C8B-B14F-4D97-AF65-F5344CB8AC3E}">
        <p14:creationId xmlns:p14="http://schemas.microsoft.com/office/powerpoint/2010/main" val="1272094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73C3-B282-42E6-82A7-2BE594F215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1058F3-EA30-4CCA-AB2C-AAD0923DFE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4187BB-222F-43E5-8DDA-99C23D03F66E}"/>
              </a:ext>
            </a:extLst>
          </p:cNvPr>
          <p:cNvSpPr>
            <a:spLocks noGrp="1"/>
          </p:cNvSpPr>
          <p:nvPr>
            <p:ph type="dt" sz="half" idx="10"/>
          </p:nvPr>
        </p:nvSpPr>
        <p:spPr/>
        <p:txBody>
          <a:bodyPr/>
          <a:lstStyle/>
          <a:p>
            <a:fld id="{EDF2FAF1-5BEF-41EC-98B0-FD9A70DD0644}" type="datetimeFigureOut">
              <a:rPr lang="en-GB" smtClean="0"/>
              <a:t>20/09/2023</a:t>
            </a:fld>
            <a:endParaRPr lang="en-GB"/>
          </a:p>
        </p:txBody>
      </p:sp>
      <p:sp>
        <p:nvSpPr>
          <p:cNvPr id="5" name="Footer Placeholder 4">
            <a:extLst>
              <a:ext uri="{FF2B5EF4-FFF2-40B4-BE49-F238E27FC236}">
                <a16:creationId xmlns:a16="http://schemas.microsoft.com/office/drawing/2014/main" id="{F4250F61-0A7D-49E3-928B-E0C064C457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BA800C-F4CF-42FB-9D5C-27DC880F2B5A}"/>
              </a:ext>
            </a:extLst>
          </p:cNvPr>
          <p:cNvSpPr>
            <a:spLocks noGrp="1"/>
          </p:cNvSpPr>
          <p:nvPr>
            <p:ph type="sldNum" sz="quarter" idx="12"/>
          </p:nvPr>
        </p:nvSpPr>
        <p:spPr/>
        <p:txBody>
          <a:bodyPr/>
          <a:lstStyle/>
          <a:p>
            <a:fld id="{F091CBB2-522E-4B53-A336-0FA2842458C5}" type="slidenum">
              <a:rPr lang="en-GB" smtClean="0"/>
              <a:t>‹#›</a:t>
            </a:fld>
            <a:endParaRPr lang="en-GB"/>
          </a:p>
        </p:txBody>
      </p:sp>
    </p:spTree>
    <p:extLst>
      <p:ext uri="{BB962C8B-B14F-4D97-AF65-F5344CB8AC3E}">
        <p14:creationId xmlns:p14="http://schemas.microsoft.com/office/powerpoint/2010/main" val="21973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BC2BAC-0C81-4755-AF8A-32BF0EEA2F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DFFFB-E72D-4C84-AB4D-55D8A8B94E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5BE2A-83A1-4F50-BEC2-376DD128F2A8}"/>
              </a:ext>
            </a:extLst>
          </p:cNvPr>
          <p:cNvSpPr>
            <a:spLocks noGrp="1"/>
          </p:cNvSpPr>
          <p:nvPr>
            <p:ph type="dt" sz="half" idx="10"/>
          </p:nvPr>
        </p:nvSpPr>
        <p:spPr/>
        <p:txBody>
          <a:bodyPr/>
          <a:lstStyle/>
          <a:p>
            <a:fld id="{EDF2FAF1-5BEF-41EC-98B0-FD9A70DD0644}" type="datetimeFigureOut">
              <a:rPr lang="en-GB" smtClean="0"/>
              <a:t>20/09/2023</a:t>
            </a:fld>
            <a:endParaRPr lang="en-GB"/>
          </a:p>
        </p:txBody>
      </p:sp>
      <p:sp>
        <p:nvSpPr>
          <p:cNvPr id="5" name="Footer Placeholder 4">
            <a:extLst>
              <a:ext uri="{FF2B5EF4-FFF2-40B4-BE49-F238E27FC236}">
                <a16:creationId xmlns:a16="http://schemas.microsoft.com/office/drawing/2014/main" id="{FE9B0B40-0F67-481A-A45C-EDB3252494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539C0-6B68-4D7C-A939-48FF16009266}"/>
              </a:ext>
            </a:extLst>
          </p:cNvPr>
          <p:cNvSpPr>
            <a:spLocks noGrp="1"/>
          </p:cNvSpPr>
          <p:nvPr>
            <p:ph type="sldNum" sz="quarter" idx="12"/>
          </p:nvPr>
        </p:nvSpPr>
        <p:spPr/>
        <p:txBody>
          <a:bodyPr/>
          <a:lstStyle/>
          <a:p>
            <a:fld id="{F091CBB2-522E-4B53-A336-0FA2842458C5}" type="slidenum">
              <a:rPr lang="en-GB" smtClean="0"/>
              <a:t>‹#›</a:t>
            </a:fld>
            <a:endParaRPr lang="en-GB"/>
          </a:p>
        </p:txBody>
      </p:sp>
    </p:spTree>
    <p:extLst>
      <p:ext uri="{BB962C8B-B14F-4D97-AF65-F5344CB8AC3E}">
        <p14:creationId xmlns:p14="http://schemas.microsoft.com/office/powerpoint/2010/main" val="1279440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402E6-A8EB-40EC-8FEA-A95B927941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6123E5-2573-4881-8A83-665617A99D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EB90B5-5DDC-461E-AC24-70BC74A7C5D6}"/>
              </a:ext>
            </a:extLst>
          </p:cNvPr>
          <p:cNvSpPr>
            <a:spLocks noGrp="1"/>
          </p:cNvSpPr>
          <p:nvPr>
            <p:ph type="dt" sz="half" idx="10"/>
          </p:nvPr>
        </p:nvSpPr>
        <p:spPr/>
        <p:txBody>
          <a:bodyPr/>
          <a:lstStyle/>
          <a:p>
            <a:fld id="{EDF2FAF1-5BEF-41EC-98B0-FD9A70DD0644}" type="datetimeFigureOut">
              <a:rPr lang="en-GB" smtClean="0"/>
              <a:t>20/09/2023</a:t>
            </a:fld>
            <a:endParaRPr lang="en-GB"/>
          </a:p>
        </p:txBody>
      </p:sp>
      <p:sp>
        <p:nvSpPr>
          <p:cNvPr id="5" name="Footer Placeholder 4">
            <a:extLst>
              <a:ext uri="{FF2B5EF4-FFF2-40B4-BE49-F238E27FC236}">
                <a16:creationId xmlns:a16="http://schemas.microsoft.com/office/drawing/2014/main" id="{08866C2D-66A3-4B59-9937-F23B35C61C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89ED56-53EC-4CD5-87F2-3BA6A3437DF7}"/>
              </a:ext>
            </a:extLst>
          </p:cNvPr>
          <p:cNvSpPr>
            <a:spLocks noGrp="1"/>
          </p:cNvSpPr>
          <p:nvPr>
            <p:ph type="sldNum" sz="quarter" idx="12"/>
          </p:nvPr>
        </p:nvSpPr>
        <p:spPr/>
        <p:txBody>
          <a:bodyPr/>
          <a:lstStyle/>
          <a:p>
            <a:fld id="{F091CBB2-522E-4B53-A336-0FA2842458C5}" type="slidenum">
              <a:rPr lang="en-GB" smtClean="0"/>
              <a:t>‹#›</a:t>
            </a:fld>
            <a:endParaRPr lang="en-GB"/>
          </a:p>
        </p:txBody>
      </p:sp>
    </p:spTree>
    <p:extLst>
      <p:ext uri="{BB962C8B-B14F-4D97-AF65-F5344CB8AC3E}">
        <p14:creationId xmlns:p14="http://schemas.microsoft.com/office/powerpoint/2010/main" val="40697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6246-B890-462C-9A2B-D66CA950A0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8F30D7-D400-491E-9910-06B6D9FBD9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7947E4-CE4A-4632-80BB-9B8268F3BC42}"/>
              </a:ext>
            </a:extLst>
          </p:cNvPr>
          <p:cNvSpPr>
            <a:spLocks noGrp="1"/>
          </p:cNvSpPr>
          <p:nvPr>
            <p:ph type="dt" sz="half" idx="10"/>
          </p:nvPr>
        </p:nvSpPr>
        <p:spPr/>
        <p:txBody>
          <a:bodyPr/>
          <a:lstStyle/>
          <a:p>
            <a:fld id="{EDF2FAF1-5BEF-41EC-98B0-FD9A70DD0644}" type="datetimeFigureOut">
              <a:rPr lang="en-GB" smtClean="0"/>
              <a:t>20/09/2023</a:t>
            </a:fld>
            <a:endParaRPr lang="en-GB"/>
          </a:p>
        </p:txBody>
      </p:sp>
      <p:sp>
        <p:nvSpPr>
          <p:cNvPr id="5" name="Footer Placeholder 4">
            <a:extLst>
              <a:ext uri="{FF2B5EF4-FFF2-40B4-BE49-F238E27FC236}">
                <a16:creationId xmlns:a16="http://schemas.microsoft.com/office/drawing/2014/main" id="{D742FBC8-5655-42EB-B818-A5D8FB1DF0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23D7F0-051C-4214-8802-3B317C6C3FA7}"/>
              </a:ext>
            </a:extLst>
          </p:cNvPr>
          <p:cNvSpPr>
            <a:spLocks noGrp="1"/>
          </p:cNvSpPr>
          <p:nvPr>
            <p:ph type="sldNum" sz="quarter" idx="12"/>
          </p:nvPr>
        </p:nvSpPr>
        <p:spPr/>
        <p:txBody>
          <a:bodyPr/>
          <a:lstStyle/>
          <a:p>
            <a:fld id="{F091CBB2-522E-4B53-A336-0FA2842458C5}" type="slidenum">
              <a:rPr lang="en-GB" smtClean="0"/>
              <a:t>‹#›</a:t>
            </a:fld>
            <a:endParaRPr lang="en-GB"/>
          </a:p>
        </p:txBody>
      </p:sp>
    </p:spTree>
    <p:extLst>
      <p:ext uri="{BB962C8B-B14F-4D97-AF65-F5344CB8AC3E}">
        <p14:creationId xmlns:p14="http://schemas.microsoft.com/office/powerpoint/2010/main" val="346007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EE8C1-F5FA-48CC-9B7A-358A1B76CB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F0BC6E-E271-48F7-A64A-4DB80808344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AC3663-BDFB-4B75-B6A2-C564689C0D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64F4EA-0721-4271-8B3C-1F9F20E20991}"/>
              </a:ext>
            </a:extLst>
          </p:cNvPr>
          <p:cNvSpPr>
            <a:spLocks noGrp="1"/>
          </p:cNvSpPr>
          <p:nvPr>
            <p:ph type="dt" sz="half" idx="10"/>
          </p:nvPr>
        </p:nvSpPr>
        <p:spPr/>
        <p:txBody>
          <a:bodyPr/>
          <a:lstStyle/>
          <a:p>
            <a:fld id="{EDF2FAF1-5BEF-41EC-98B0-FD9A70DD0644}" type="datetimeFigureOut">
              <a:rPr lang="en-GB" smtClean="0"/>
              <a:t>20/09/2023</a:t>
            </a:fld>
            <a:endParaRPr lang="en-GB"/>
          </a:p>
        </p:txBody>
      </p:sp>
      <p:sp>
        <p:nvSpPr>
          <p:cNvPr id="6" name="Footer Placeholder 5">
            <a:extLst>
              <a:ext uri="{FF2B5EF4-FFF2-40B4-BE49-F238E27FC236}">
                <a16:creationId xmlns:a16="http://schemas.microsoft.com/office/drawing/2014/main" id="{9F7901B9-F829-4D36-A781-FB02274989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006FF0-4ACC-4FF5-A9A8-2F6380682BDE}"/>
              </a:ext>
            </a:extLst>
          </p:cNvPr>
          <p:cNvSpPr>
            <a:spLocks noGrp="1"/>
          </p:cNvSpPr>
          <p:nvPr>
            <p:ph type="sldNum" sz="quarter" idx="12"/>
          </p:nvPr>
        </p:nvSpPr>
        <p:spPr/>
        <p:txBody>
          <a:bodyPr/>
          <a:lstStyle/>
          <a:p>
            <a:fld id="{F091CBB2-522E-4B53-A336-0FA2842458C5}" type="slidenum">
              <a:rPr lang="en-GB" smtClean="0"/>
              <a:t>‹#›</a:t>
            </a:fld>
            <a:endParaRPr lang="en-GB"/>
          </a:p>
        </p:txBody>
      </p:sp>
    </p:spTree>
    <p:extLst>
      <p:ext uri="{BB962C8B-B14F-4D97-AF65-F5344CB8AC3E}">
        <p14:creationId xmlns:p14="http://schemas.microsoft.com/office/powerpoint/2010/main" val="144534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8450-A2ED-4648-8B6A-1C9A20590D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654706-DE61-4C98-AA2F-0E5A21D89C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BD4FA6-FB15-448B-A61C-9009182BA5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C18A99-C6C9-43D6-94D2-927D9D27BA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17EDA06-38B4-4E61-9B3B-20A584B8A7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4EBB61-5050-45B4-AEAC-DF63D2957D70}"/>
              </a:ext>
            </a:extLst>
          </p:cNvPr>
          <p:cNvSpPr>
            <a:spLocks noGrp="1"/>
          </p:cNvSpPr>
          <p:nvPr>
            <p:ph type="dt" sz="half" idx="10"/>
          </p:nvPr>
        </p:nvSpPr>
        <p:spPr/>
        <p:txBody>
          <a:bodyPr/>
          <a:lstStyle/>
          <a:p>
            <a:fld id="{EDF2FAF1-5BEF-41EC-98B0-FD9A70DD0644}" type="datetimeFigureOut">
              <a:rPr lang="en-GB" smtClean="0"/>
              <a:t>20/09/2023</a:t>
            </a:fld>
            <a:endParaRPr lang="en-GB"/>
          </a:p>
        </p:txBody>
      </p:sp>
      <p:sp>
        <p:nvSpPr>
          <p:cNvPr id="8" name="Footer Placeholder 7">
            <a:extLst>
              <a:ext uri="{FF2B5EF4-FFF2-40B4-BE49-F238E27FC236}">
                <a16:creationId xmlns:a16="http://schemas.microsoft.com/office/drawing/2014/main" id="{55449113-8CE0-41AC-AB99-A8B1899D7F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07745C4-5DEC-4EC8-8A34-5E46A853F974}"/>
              </a:ext>
            </a:extLst>
          </p:cNvPr>
          <p:cNvSpPr>
            <a:spLocks noGrp="1"/>
          </p:cNvSpPr>
          <p:nvPr>
            <p:ph type="sldNum" sz="quarter" idx="12"/>
          </p:nvPr>
        </p:nvSpPr>
        <p:spPr/>
        <p:txBody>
          <a:bodyPr/>
          <a:lstStyle/>
          <a:p>
            <a:fld id="{F091CBB2-522E-4B53-A336-0FA2842458C5}" type="slidenum">
              <a:rPr lang="en-GB" smtClean="0"/>
              <a:t>‹#›</a:t>
            </a:fld>
            <a:endParaRPr lang="en-GB"/>
          </a:p>
        </p:txBody>
      </p:sp>
    </p:spTree>
    <p:extLst>
      <p:ext uri="{BB962C8B-B14F-4D97-AF65-F5344CB8AC3E}">
        <p14:creationId xmlns:p14="http://schemas.microsoft.com/office/powerpoint/2010/main" val="378523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A5810-F3B6-4B18-8F98-13F63CDFACC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A7F369-E24A-4FE5-9FE0-0DF9A82B7155}"/>
              </a:ext>
            </a:extLst>
          </p:cNvPr>
          <p:cNvSpPr>
            <a:spLocks noGrp="1"/>
          </p:cNvSpPr>
          <p:nvPr>
            <p:ph type="dt" sz="half" idx="10"/>
          </p:nvPr>
        </p:nvSpPr>
        <p:spPr/>
        <p:txBody>
          <a:bodyPr/>
          <a:lstStyle/>
          <a:p>
            <a:fld id="{EDF2FAF1-5BEF-41EC-98B0-FD9A70DD0644}" type="datetimeFigureOut">
              <a:rPr lang="en-GB" smtClean="0"/>
              <a:t>20/09/2023</a:t>
            </a:fld>
            <a:endParaRPr lang="en-GB"/>
          </a:p>
        </p:txBody>
      </p:sp>
      <p:sp>
        <p:nvSpPr>
          <p:cNvPr id="4" name="Footer Placeholder 3">
            <a:extLst>
              <a:ext uri="{FF2B5EF4-FFF2-40B4-BE49-F238E27FC236}">
                <a16:creationId xmlns:a16="http://schemas.microsoft.com/office/drawing/2014/main" id="{E95428C5-F3B7-49A4-91C6-293BFA29B5A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83C6A6-76D4-4DE1-9DB8-D2F5E431CFC8}"/>
              </a:ext>
            </a:extLst>
          </p:cNvPr>
          <p:cNvSpPr>
            <a:spLocks noGrp="1"/>
          </p:cNvSpPr>
          <p:nvPr>
            <p:ph type="sldNum" sz="quarter" idx="12"/>
          </p:nvPr>
        </p:nvSpPr>
        <p:spPr/>
        <p:txBody>
          <a:bodyPr/>
          <a:lstStyle/>
          <a:p>
            <a:fld id="{F091CBB2-522E-4B53-A336-0FA2842458C5}" type="slidenum">
              <a:rPr lang="en-GB" smtClean="0"/>
              <a:t>‹#›</a:t>
            </a:fld>
            <a:endParaRPr lang="en-GB"/>
          </a:p>
        </p:txBody>
      </p:sp>
    </p:spTree>
    <p:extLst>
      <p:ext uri="{BB962C8B-B14F-4D97-AF65-F5344CB8AC3E}">
        <p14:creationId xmlns:p14="http://schemas.microsoft.com/office/powerpoint/2010/main" val="228161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011C7-AF0C-45AA-B7D8-51AA361587D8}"/>
              </a:ext>
            </a:extLst>
          </p:cNvPr>
          <p:cNvSpPr>
            <a:spLocks noGrp="1"/>
          </p:cNvSpPr>
          <p:nvPr>
            <p:ph type="dt" sz="half" idx="10"/>
          </p:nvPr>
        </p:nvSpPr>
        <p:spPr/>
        <p:txBody>
          <a:bodyPr/>
          <a:lstStyle/>
          <a:p>
            <a:fld id="{EDF2FAF1-5BEF-41EC-98B0-FD9A70DD0644}" type="datetimeFigureOut">
              <a:rPr lang="en-GB" smtClean="0"/>
              <a:t>20/09/2023</a:t>
            </a:fld>
            <a:endParaRPr lang="en-GB"/>
          </a:p>
        </p:txBody>
      </p:sp>
      <p:sp>
        <p:nvSpPr>
          <p:cNvPr id="3" name="Footer Placeholder 2">
            <a:extLst>
              <a:ext uri="{FF2B5EF4-FFF2-40B4-BE49-F238E27FC236}">
                <a16:creationId xmlns:a16="http://schemas.microsoft.com/office/drawing/2014/main" id="{7CE38BF2-7BFD-4B79-8F6D-252816BC2A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5B8343-5E19-4612-8C01-3A9B8C93013C}"/>
              </a:ext>
            </a:extLst>
          </p:cNvPr>
          <p:cNvSpPr>
            <a:spLocks noGrp="1"/>
          </p:cNvSpPr>
          <p:nvPr>
            <p:ph type="sldNum" sz="quarter" idx="12"/>
          </p:nvPr>
        </p:nvSpPr>
        <p:spPr/>
        <p:txBody>
          <a:bodyPr/>
          <a:lstStyle/>
          <a:p>
            <a:fld id="{F091CBB2-522E-4B53-A336-0FA2842458C5}" type="slidenum">
              <a:rPr lang="en-GB" smtClean="0"/>
              <a:t>‹#›</a:t>
            </a:fld>
            <a:endParaRPr lang="en-GB"/>
          </a:p>
        </p:txBody>
      </p:sp>
    </p:spTree>
    <p:extLst>
      <p:ext uri="{BB962C8B-B14F-4D97-AF65-F5344CB8AC3E}">
        <p14:creationId xmlns:p14="http://schemas.microsoft.com/office/powerpoint/2010/main" val="42183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228E-2704-4F66-87B3-B574DEC60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0FF5F2-0507-4559-A939-A82B26214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64E4B7-17F9-4FA6-8221-BE6EE7C8F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ED7B72-26E7-402C-8C1A-0B492F1F5F6D}"/>
              </a:ext>
            </a:extLst>
          </p:cNvPr>
          <p:cNvSpPr>
            <a:spLocks noGrp="1"/>
          </p:cNvSpPr>
          <p:nvPr>
            <p:ph type="dt" sz="half" idx="10"/>
          </p:nvPr>
        </p:nvSpPr>
        <p:spPr/>
        <p:txBody>
          <a:bodyPr/>
          <a:lstStyle/>
          <a:p>
            <a:fld id="{EDF2FAF1-5BEF-41EC-98B0-FD9A70DD0644}" type="datetimeFigureOut">
              <a:rPr lang="en-GB" smtClean="0"/>
              <a:t>20/09/2023</a:t>
            </a:fld>
            <a:endParaRPr lang="en-GB"/>
          </a:p>
        </p:txBody>
      </p:sp>
      <p:sp>
        <p:nvSpPr>
          <p:cNvPr id="6" name="Footer Placeholder 5">
            <a:extLst>
              <a:ext uri="{FF2B5EF4-FFF2-40B4-BE49-F238E27FC236}">
                <a16:creationId xmlns:a16="http://schemas.microsoft.com/office/drawing/2014/main" id="{46E45985-DE22-44EC-A48A-ABEAFA98B0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EC7A2E-8A05-4C90-905F-3B135DBA0635}"/>
              </a:ext>
            </a:extLst>
          </p:cNvPr>
          <p:cNvSpPr>
            <a:spLocks noGrp="1"/>
          </p:cNvSpPr>
          <p:nvPr>
            <p:ph type="sldNum" sz="quarter" idx="12"/>
          </p:nvPr>
        </p:nvSpPr>
        <p:spPr/>
        <p:txBody>
          <a:bodyPr/>
          <a:lstStyle/>
          <a:p>
            <a:fld id="{F091CBB2-522E-4B53-A336-0FA2842458C5}" type="slidenum">
              <a:rPr lang="en-GB" smtClean="0"/>
              <a:t>‹#›</a:t>
            </a:fld>
            <a:endParaRPr lang="en-GB"/>
          </a:p>
        </p:txBody>
      </p:sp>
    </p:spTree>
    <p:extLst>
      <p:ext uri="{BB962C8B-B14F-4D97-AF65-F5344CB8AC3E}">
        <p14:creationId xmlns:p14="http://schemas.microsoft.com/office/powerpoint/2010/main" val="51061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4505-198A-45F2-8992-DC67D42F8D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EAFC71-5FDF-4EAB-8892-DB673F60DA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6C78FC-495E-4870-8584-4EBC7F436F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AFB257-ED90-4756-8F01-46DDB36F8DA7}"/>
              </a:ext>
            </a:extLst>
          </p:cNvPr>
          <p:cNvSpPr>
            <a:spLocks noGrp="1"/>
          </p:cNvSpPr>
          <p:nvPr>
            <p:ph type="dt" sz="half" idx="10"/>
          </p:nvPr>
        </p:nvSpPr>
        <p:spPr/>
        <p:txBody>
          <a:bodyPr/>
          <a:lstStyle/>
          <a:p>
            <a:fld id="{EDF2FAF1-5BEF-41EC-98B0-FD9A70DD0644}" type="datetimeFigureOut">
              <a:rPr lang="en-GB" smtClean="0"/>
              <a:t>20/09/2023</a:t>
            </a:fld>
            <a:endParaRPr lang="en-GB"/>
          </a:p>
        </p:txBody>
      </p:sp>
      <p:sp>
        <p:nvSpPr>
          <p:cNvPr id="6" name="Footer Placeholder 5">
            <a:extLst>
              <a:ext uri="{FF2B5EF4-FFF2-40B4-BE49-F238E27FC236}">
                <a16:creationId xmlns:a16="http://schemas.microsoft.com/office/drawing/2014/main" id="{719C4828-D174-4384-A5DA-E1ECB75A81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6DCE9C-7BCB-43A5-90EA-B98391AEA5C7}"/>
              </a:ext>
            </a:extLst>
          </p:cNvPr>
          <p:cNvSpPr>
            <a:spLocks noGrp="1"/>
          </p:cNvSpPr>
          <p:nvPr>
            <p:ph type="sldNum" sz="quarter" idx="12"/>
          </p:nvPr>
        </p:nvSpPr>
        <p:spPr/>
        <p:txBody>
          <a:bodyPr/>
          <a:lstStyle/>
          <a:p>
            <a:fld id="{F091CBB2-522E-4B53-A336-0FA2842458C5}" type="slidenum">
              <a:rPr lang="en-GB" smtClean="0"/>
              <a:t>‹#›</a:t>
            </a:fld>
            <a:endParaRPr lang="en-GB"/>
          </a:p>
        </p:txBody>
      </p:sp>
    </p:spTree>
    <p:extLst>
      <p:ext uri="{BB962C8B-B14F-4D97-AF65-F5344CB8AC3E}">
        <p14:creationId xmlns:p14="http://schemas.microsoft.com/office/powerpoint/2010/main" val="28731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EFF07-F9E2-482A-9855-448F21AF6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06D2DD-02DE-4CDE-BCB3-C96F8F320B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605A1B-0A4B-4A28-A696-701F209718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2FAF1-5BEF-41EC-98B0-FD9A70DD0644}" type="datetimeFigureOut">
              <a:rPr lang="en-GB" smtClean="0"/>
              <a:t>20/09/2023</a:t>
            </a:fld>
            <a:endParaRPr lang="en-GB"/>
          </a:p>
        </p:txBody>
      </p:sp>
      <p:sp>
        <p:nvSpPr>
          <p:cNvPr id="5" name="Footer Placeholder 4">
            <a:extLst>
              <a:ext uri="{FF2B5EF4-FFF2-40B4-BE49-F238E27FC236}">
                <a16:creationId xmlns:a16="http://schemas.microsoft.com/office/drawing/2014/main" id="{55C30C45-5159-409E-B245-BFC98D1CC6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D7DE3F-FD46-4ADE-83FC-63510A21F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1CBB2-522E-4B53-A336-0FA2842458C5}" type="slidenum">
              <a:rPr lang="en-GB" smtClean="0"/>
              <a:t>‹#›</a:t>
            </a:fld>
            <a:endParaRPr lang="en-GB"/>
          </a:p>
        </p:txBody>
      </p:sp>
    </p:spTree>
    <p:extLst>
      <p:ext uri="{BB962C8B-B14F-4D97-AF65-F5344CB8AC3E}">
        <p14:creationId xmlns:p14="http://schemas.microsoft.com/office/powerpoint/2010/main" val="24970095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grpSp>
        <p:nvGrpSpPr>
          <p:cNvPr id="3" name="Group 2">
            <a:extLst>
              <a:ext uri="{FF2B5EF4-FFF2-40B4-BE49-F238E27FC236}">
                <a16:creationId xmlns:a16="http://schemas.microsoft.com/office/drawing/2014/main" id="{852351B2-C4A4-47E2-99D6-311CD92EFEC5}"/>
              </a:ext>
            </a:extLst>
          </p:cNvPr>
          <p:cNvGrpSpPr/>
          <p:nvPr/>
        </p:nvGrpSpPr>
        <p:grpSpPr>
          <a:xfrm>
            <a:off x="7745549" y="4917335"/>
            <a:ext cx="4446451" cy="2215991"/>
            <a:chOff x="8001188" y="5111541"/>
            <a:chExt cx="4446451" cy="2215991"/>
          </a:xfrm>
        </p:grpSpPr>
        <p:sp>
          <p:nvSpPr>
            <p:cNvPr id="7" name="TextBox 6">
              <a:extLst>
                <a:ext uri="{FF2B5EF4-FFF2-40B4-BE49-F238E27FC236}">
                  <a16:creationId xmlns:a16="http://schemas.microsoft.com/office/drawing/2014/main" id="{DFF61D96-050B-4FF9-B4D1-EB572A578560}"/>
                </a:ext>
              </a:extLst>
            </p:cNvPr>
            <p:cNvSpPr txBox="1"/>
            <p:nvPr/>
          </p:nvSpPr>
          <p:spPr>
            <a:xfrm>
              <a:off x="9782365" y="5685045"/>
              <a:ext cx="2409636" cy="830997"/>
            </a:xfrm>
            <a:prstGeom prst="rect">
              <a:avLst/>
            </a:prstGeom>
            <a:noFill/>
          </p:spPr>
          <p:txBody>
            <a:bodyPr wrap="square" rtlCol="0">
              <a:spAutoFit/>
            </a:bodyPr>
            <a:lstStyle/>
            <a:p>
              <a:r>
                <a:rPr lang="en-GB" sz="4800" dirty="0">
                  <a:solidFill>
                    <a:srgbClr val="E5AD28"/>
                  </a:solidFill>
                  <a:effectLst>
                    <a:outerShdw blurRad="38100" dist="38100" dir="2700000" algn="tl">
                      <a:srgbClr val="000000">
                        <a:alpha val="43137"/>
                      </a:srgbClr>
                    </a:outerShdw>
                  </a:effectLst>
                  <a:latin typeface="Magneto" panose="04030805050802020D02" pitchFamily="82" charset="0"/>
                </a:rPr>
                <a:t>espect</a:t>
              </a:r>
            </a:p>
          </p:txBody>
        </p:sp>
        <p:sp>
          <p:nvSpPr>
            <p:cNvPr id="9" name="TextBox 8">
              <a:extLst>
                <a:ext uri="{FF2B5EF4-FFF2-40B4-BE49-F238E27FC236}">
                  <a16:creationId xmlns:a16="http://schemas.microsoft.com/office/drawing/2014/main" id="{667CE9AB-0704-401A-9DDF-C249DD9AB6A9}"/>
                </a:ext>
              </a:extLst>
            </p:cNvPr>
            <p:cNvSpPr txBox="1"/>
            <p:nvPr/>
          </p:nvSpPr>
          <p:spPr>
            <a:xfrm>
              <a:off x="9782364" y="6219537"/>
              <a:ext cx="2665275" cy="830997"/>
            </a:xfrm>
            <a:prstGeom prst="rect">
              <a:avLst/>
            </a:prstGeom>
            <a:noFill/>
          </p:spPr>
          <p:txBody>
            <a:bodyPr wrap="square" rtlCol="0">
              <a:spAutoFit/>
            </a:bodyPr>
            <a:lstStyle/>
            <a:p>
              <a:r>
                <a:rPr lang="en-GB" sz="4800" dirty="0">
                  <a:solidFill>
                    <a:srgbClr val="575A76"/>
                  </a:solidFill>
                  <a:latin typeface="Magneto" panose="04030805050802020D02" pitchFamily="82" charset="0"/>
                </a:rPr>
                <a:t>ights</a:t>
              </a:r>
            </a:p>
          </p:txBody>
        </p:sp>
        <p:sp>
          <p:nvSpPr>
            <p:cNvPr id="10" name="TextBox 9">
              <a:extLst>
                <a:ext uri="{FF2B5EF4-FFF2-40B4-BE49-F238E27FC236}">
                  <a16:creationId xmlns:a16="http://schemas.microsoft.com/office/drawing/2014/main" id="{B7B23566-E64F-4E38-B947-570EA8960604}"/>
                </a:ext>
              </a:extLst>
            </p:cNvPr>
            <p:cNvSpPr txBox="1"/>
            <p:nvPr/>
          </p:nvSpPr>
          <p:spPr>
            <a:xfrm>
              <a:off x="9782364" y="5269547"/>
              <a:ext cx="2665275" cy="830997"/>
            </a:xfrm>
            <a:prstGeom prst="rect">
              <a:avLst/>
            </a:prstGeom>
            <a:noFill/>
          </p:spPr>
          <p:txBody>
            <a:bodyPr wrap="square" rtlCol="0">
              <a:spAutoFit/>
            </a:bodyPr>
            <a:lstStyle/>
            <a:p>
              <a:r>
                <a:rPr lang="en-GB" sz="4800" dirty="0">
                  <a:ln w="38100">
                    <a:solidFill>
                      <a:srgbClr val="DBA52D"/>
                    </a:solidFill>
                  </a:ln>
                  <a:solidFill>
                    <a:srgbClr val="575A76"/>
                  </a:solidFill>
                  <a:latin typeface="Magneto" panose="04030805050802020D02" pitchFamily="82" charset="0"/>
                </a:rPr>
                <a:t>ewards</a:t>
              </a:r>
            </a:p>
          </p:txBody>
        </p:sp>
        <p:sp>
          <p:nvSpPr>
            <p:cNvPr id="13" name="Rectangle 12">
              <a:extLst>
                <a:ext uri="{FF2B5EF4-FFF2-40B4-BE49-F238E27FC236}">
                  <a16:creationId xmlns:a16="http://schemas.microsoft.com/office/drawing/2014/main" id="{FB70CAA7-2CD5-4C59-93EA-B1D9FDA31C28}"/>
                </a:ext>
              </a:extLst>
            </p:cNvPr>
            <p:cNvSpPr/>
            <p:nvPr/>
          </p:nvSpPr>
          <p:spPr>
            <a:xfrm>
              <a:off x="8001188" y="5111541"/>
              <a:ext cx="3562350" cy="2215991"/>
            </a:xfrm>
            <a:prstGeom prst="rect">
              <a:avLst/>
            </a:prstGeom>
          </p:spPr>
          <p:txBody>
            <a:bodyPr wrap="square">
              <a:spAutoFit/>
            </a:bodyPr>
            <a:lstStyle/>
            <a:p>
              <a:r>
                <a:rPr lang="en-GB" sz="13800" dirty="0">
                  <a:solidFill>
                    <a:srgbClr val="575A76"/>
                  </a:solidFill>
                  <a:latin typeface="Magneto" panose="04030805050802020D02" pitchFamily="82" charset="0"/>
                </a:rPr>
                <a:t>R</a:t>
              </a:r>
              <a:endParaRPr lang="en-GB" sz="2400" dirty="0">
                <a:solidFill>
                  <a:srgbClr val="575A76"/>
                </a:solidFill>
              </a:endParaRPr>
            </a:p>
          </p:txBody>
        </p:sp>
      </p:gr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8" name="Rectangle 7">
            <a:extLst>
              <a:ext uri="{FF2B5EF4-FFF2-40B4-BE49-F238E27FC236}">
                <a16:creationId xmlns:a16="http://schemas.microsoft.com/office/drawing/2014/main" id="{CAD6A4AA-C270-46D4-B11E-D4C213B6B26D}"/>
              </a:ext>
            </a:extLst>
          </p:cNvPr>
          <p:cNvSpPr/>
          <p:nvPr/>
        </p:nvSpPr>
        <p:spPr>
          <a:xfrm>
            <a:off x="1803311" y="1215043"/>
            <a:ext cx="8040214" cy="2585323"/>
          </a:xfrm>
          <a:prstGeom prst="rect">
            <a:avLst/>
          </a:prstGeom>
          <a:noFill/>
        </p:spPr>
        <p:txBody>
          <a:bodyPr wrap="none" lIns="91440" tIns="45720" rIns="91440" bIns="45720">
            <a:spAutoFit/>
          </a:bodyPr>
          <a:lstStyle/>
          <a:p>
            <a:pPr algn="ctr"/>
            <a:r>
              <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Parents Information Evening</a:t>
            </a:r>
          </a:p>
          <a:p>
            <a:pPr algn="ctr"/>
            <a:endPar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endParaRPr>
          </a:p>
          <a:p>
            <a:pPr algn="ctr"/>
            <a:r>
              <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The John Fisher Sixth Form </a:t>
            </a:r>
            <a:endParaRPr lang="en-US" sz="54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endParaRPr>
          </a:p>
        </p:txBody>
      </p:sp>
    </p:spTree>
    <p:extLst>
      <p:ext uri="{BB962C8B-B14F-4D97-AF65-F5344CB8AC3E}">
        <p14:creationId xmlns:p14="http://schemas.microsoft.com/office/powerpoint/2010/main" val="114945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pic>
        <p:nvPicPr>
          <p:cNvPr id="11" name="Picture 10">
            <a:extLst>
              <a:ext uri="{FF2B5EF4-FFF2-40B4-BE49-F238E27FC236}">
                <a16:creationId xmlns:a16="http://schemas.microsoft.com/office/drawing/2014/main" id="{D4E449B8-448C-454E-A83E-10C97EA675B5}"/>
              </a:ext>
            </a:extLst>
          </p:cNvPr>
          <p:cNvPicPr/>
          <p:nvPr/>
        </p:nvPicPr>
        <p:blipFill>
          <a:blip r:embed="rId3"/>
          <a:stretch>
            <a:fillRect/>
          </a:stretch>
        </p:blipFill>
        <p:spPr>
          <a:xfrm>
            <a:off x="167822" y="1205864"/>
            <a:ext cx="3562350" cy="5427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6E109D4B-0B4F-4ED6-B84A-23D8F5C9F3C7}"/>
              </a:ext>
            </a:extLst>
          </p:cNvPr>
          <p:cNvPicPr/>
          <p:nvPr/>
        </p:nvPicPr>
        <p:blipFill>
          <a:blip r:embed="rId4"/>
          <a:stretch>
            <a:fillRect/>
          </a:stretch>
        </p:blipFill>
        <p:spPr>
          <a:xfrm>
            <a:off x="4128497" y="1215042"/>
            <a:ext cx="3403555" cy="5427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57EA22E4-1B17-488A-9803-1F45128C4099}"/>
              </a:ext>
            </a:extLst>
          </p:cNvPr>
          <p:cNvPicPr>
            <a:picLocks noChangeAspect="1"/>
          </p:cNvPicPr>
          <p:nvPr/>
        </p:nvPicPr>
        <p:blipFill>
          <a:blip r:embed="rId5"/>
          <a:stretch>
            <a:fillRect/>
          </a:stretch>
        </p:blipFill>
        <p:spPr>
          <a:xfrm rot="5400000">
            <a:off x="7231345" y="1840195"/>
            <a:ext cx="5417986" cy="4167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630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3" name="TextBox 2">
            <a:extLst>
              <a:ext uri="{FF2B5EF4-FFF2-40B4-BE49-F238E27FC236}">
                <a16:creationId xmlns:a16="http://schemas.microsoft.com/office/drawing/2014/main" id="{84CE1734-CB7A-4235-909C-3FF92B79E45C}"/>
              </a:ext>
            </a:extLst>
          </p:cNvPr>
          <p:cNvSpPr txBox="1"/>
          <p:nvPr/>
        </p:nvSpPr>
        <p:spPr>
          <a:xfrm>
            <a:off x="95250" y="1726624"/>
            <a:ext cx="6326324" cy="5632311"/>
          </a:xfrm>
          <a:prstGeom prst="rect">
            <a:avLst/>
          </a:prstGeom>
          <a:noFill/>
        </p:spPr>
        <p:txBody>
          <a:bodyPr wrap="square" rtlCol="0">
            <a:spAutoFit/>
          </a:bodyPr>
          <a:lstStyle/>
          <a:p>
            <a:r>
              <a:rPr lang="en-GB" sz="2400" dirty="0">
                <a:solidFill>
                  <a:srgbClr val="575A76"/>
                </a:solidFill>
                <a:latin typeface="Gill Sans MT" panose="020B0502020104020203" pitchFamily="34" charset="0"/>
              </a:rPr>
              <a:t>The student handbook had been re-written to reflect new/updated policies</a:t>
            </a:r>
          </a:p>
          <a:p>
            <a:endParaRPr lang="en-GB" sz="2400" dirty="0">
              <a:solidFill>
                <a:srgbClr val="575A76"/>
              </a:solidFill>
              <a:latin typeface="Gill Sans MT" panose="020B0502020104020203" pitchFamily="34" charset="0"/>
            </a:endParaRPr>
          </a:p>
          <a:p>
            <a:r>
              <a:rPr lang="en-GB" sz="2400" dirty="0">
                <a:solidFill>
                  <a:srgbClr val="575A76"/>
                </a:solidFill>
                <a:latin typeface="Gill Sans MT" panose="020B0502020104020203" pitchFamily="34" charset="0"/>
              </a:rPr>
              <a:t>On page 1 the following sentence is highlighted in gold.  It says:</a:t>
            </a:r>
          </a:p>
          <a:p>
            <a:endParaRPr lang="en-GB" sz="2400" dirty="0">
              <a:solidFill>
                <a:srgbClr val="575A76"/>
              </a:solidFill>
              <a:latin typeface="Gill Sans MT" panose="020B0502020104020203" pitchFamily="34" charset="0"/>
            </a:endParaRPr>
          </a:p>
          <a:p>
            <a:r>
              <a:rPr lang="en-GB" sz="2400" i="1" dirty="0">
                <a:solidFill>
                  <a:srgbClr val="575A76"/>
                </a:solidFill>
                <a:latin typeface="Gill Sans MT" panose="020B0502020104020203" pitchFamily="34" charset="0"/>
              </a:rPr>
              <a:t>In our quest to get you ready for the transition from compulsory education, we want to establish a relationship that is more like one between an employer and employee, rather than a school teacher and pupil. </a:t>
            </a:r>
            <a:r>
              <a:rPr lang="en-GB" sz="2400" b="1" i="1" dirty="0">
                <a:solidFill>
                  <a:srgbClr val="575A76"/>
                </a:solidFill>
                <a:latin typeface="Gill Sans MT" panose="020B0502020104020203" pitchFamily="34" charset="0"/>
              </a:rPr>
              <a:t>Our policies, procedures and structures have all been created with this in mind.</a:t>
            </a:r>
          </a:p>
          <a:p>
            <a:endParaRPr lang="en-GB" sz="2400" dirty="0">
              <a:solidFill>
                <a:srgbClr val="575A76"/>
              </a:solidFill>
              <a:latin typeface="Gill Sans MT" panose="020B0502020104020203" pitchFamily="34" charset="0"/>
            </a:endParaRPr>
          </a:p>
          <a:p>
            <a:endParaRPr lang="en-GB" sz="2400" dirty="0">
              <a:latin typeface="Gill Sans MT" panose="020B0502020104020203" pitchFamily="34" charset="0"/>
            </a:endParaRPr>
          </a:p>
        </p:txBody>
      </p:sp>
      <p:grpSp>
        <p:nvGrpSpPr>
          <p:cNvPr id="13" name="Group 12">
            <a:extLst>
              <a:ext uri="{FF2B5EF4-FFF2-40B4-BE49-F238E27FC236}">
                <a16:creationId xmlns:a16="http://schemas.microsoft.com/office/drawing/2014/main" id="{004C7AA4-91A2-4885-8994-F45A17FFA101}"/>
              </a:ext>
            </a:extLst>
          </p:cNvPr>
          <p:cNvGrpSpPr/>
          <p:nvPr/>
        </p:nvGrpSpPr>
        <p:grpSpPr>
          <a:xfrm>
            <a:off x="7745549" y="4917335"/>
            <a:ext cx="4446451" cy="2215991"/>
            <a:chOff x="8001188" y="5111541"/>
            <a:chExt cx="4446451" cy="2215991"/>
          </a:xfrm>
        </p:grpSpPr>
        <p:sp>
          <p:nvSpPr>
            <p:cNvPr id="19" name="TextBox 18">
              <a:extLst>
                <a:ext uri="{FF2B5EF4-FFF2-40B4-BE49-F238E27FC236}">
                  <a16:creationId xmlns:a16="http://schemas.microsoft.com/office/drawing/2014/main" id="{E078F3F9-4B4F-4EC2-AD77-36D5138B0DB8}"/>
                </a:ext>
              </a:extLst>
            </p:cNvPr>
            <p:cNvSpPr txBox="1"/>
            <p:nvPr/>
          </p:nvSpPr>
          <p:spPr>
            <a:xfrm>
              <a:off x="9782365" y="5685045"/>
              <a:ext cx="2409636" cy="830997"/>
            </a:xfrm>
            <a:prstGeom prst="rect">
              <a:avLst/>
            </a:prstGeom>
            <a:noFill/>
          </p:spPr>
          <p:txBody>
            <a:bodyPr wrap="square" rtlCol="0">
              <a:spAutoFit/>
            </a:bodyPr>
            <a:lstStyle/>
            <a:p>
              <a:r>
                <a:rPr lang="en-GB" sz="4800" dirty="0">
                  <a:solidFill>
                    <a:srgbClr val="E5AD28"/>
                  </a:solidFill>
                  <a:effectLst>
                    <a:outerShdw blurRad="38100" dist="38100" dir="2700000" algn="tl">
                      <a:srgbClr val="000000">
                        <a:alpha val="43137"/>
                      </a:srgbClr>
                    </a:outerShdw>
                  </a:effectLst>
                  <a:latin typeface="Magneto" panose="04030805050802020D02" pitchFamily="82" charset="0"/>
                </a:rPr>
                <a:t>espect</a:t>
              </a:r>
            </a:p>
          </p:txBody>
        </p:sp>
        <p:sp>
          <p:nvSpPr>
            <p:cNvPr id="20" name="TextBox 19">
              <a:extLst>
                <a:ext uri="{FF2B5EF4-FFF2-40B4-BE49-F238E27FC236}">
                  <a16:creationId xmlns:a16="http://schemas.microsoft.com/office/drawing/2014/main" id="{5F688184-411D-4895-8AB7-0BA3D6E090A5}"/>
                </a:ext>
              </a:extLst>
            </p:cNvPr>
            <p:cNvSpPr txBox="1"/>
            <p:nvPr/>
          </p:nvSpPr>
          <p:spPr>
            <a:xfrm>
              <a:off x="9782364" y="6219537"/>
              <a:ext cx="2665275" cy="830997"/>
            </a:xfrm>
            <a:prstGeom prst="rect">
              <a:avLst/>
            </a:prstGeom>
            <a:noFill/>
          </p:spPr>
          <p:txBody>
            <a:bodyPr wrap="square" rtlCol="0">
              <a:spAutoFit/>
            </a:bodyPr>
            <a:lstStyle/>
            <a:p>
              <a:r>
                <a:rPr lang="en-GB" sz="4800" dirty="0">
                  <a:solidFill>
                    <a:srgbClr val="575A76"/>
                  </a:solidFill>
                  <a:latin typeface="Magneto" panose="04030805050802020D02" pitchFamily="82" charset="0"/>
                </a:rPr>
                <a:t>ights</a:t>
              </a:r>
            </a:p>
          </p:txBody>
        </p:sp>
        <p:sp>
          <p:nvSpPr>
            <p:cNvPr id="21" name="TextBox 20">
              <a:extLst>
                <a:ext uri="{FF2B5EF4-FFF2-40B4-BE49-F238E27FC236}">
                  <a16:creationId xmlns:a16="http://schemas.microsoft.com/office/drawing/2014/main" id="{8D8936D9-7B8C-4BF9-A54E-896656636C4C}"/>
                </a:ext>
              </a:extLst>
            </p:cNvPr>
            <p:cNvSpPr txBox="1"/>
            <p:nvPr/>
          </p:nvSpPr>
          <p:spPr>
            <a:xfrm>
              <a:off x="9782364" y="5269547"/>
              <a:ext cx="2665275" cy="830997"/>
            </a:xfrm>
            <a:prstGeom prst="rect">
              <a:avLst/>
            </a:prstGeom>
            <a:noFill/>
          </p:spPr>
          <p:txBody>
            <a:bodyPr wrap="square" rtlCol="0">
              <a:spAutoFit/>
            </a:bodyPr>
            <a:lstStyle/>
            <a:p>
              <a:r>
                <a:rPr lang="en-GB" sz="4800" dirty="0">
                  <a:ln w="38100">
                    <a:solidFill>
                      <a:srgbClr val="DBA52D"/>
                    </a:solidFill>
                  </a:ln>
                  <a:solidFill>
                    <a:srgbClr val="575A76"/>
                  </a:solidFill>
                  <a:latin typeface="Magneto" panose="04030805050802020D02" pitchFamily="82" charset="0"/>
                </a:rPr>
                <a:t>ewards</a:t>
              </a:r>
            </a:p>
          </p:txBody>
        </p:sp>
        <p:sp>
          <p:nvSpPr>
            <p:cNvPr id="22" name="Rectangle 21">
              <a:extLst>
                <a:ext uri="{FF2B5EF4-FFF2-40B4-BE49-F238E27FC236}">
                  <a16:creationId xmlns:a16="http://schemas.microsoft.com/office/drawing/2014/main" id="{6FD2BD8E-6DF9-4FEB-AC3F-FA27E878CBD3}"/>
                </a:ext>
              </a:extLst>
            </p:cNvPr>
            <p:cNvSpPr/>
            <p:nvPr/>
          </p:nvSpPr>
          <p:spPr>
            <a:xfrm>
              <a:off x="8001188" y="5111541"/>
              <a:ext cx="3562350" cy="2215991"/>
            </a:xfrm>
            <a:prstGeom prst="rect">
              <a:avLst/>
            </a:prstGeom>
          </p:spPr>
          <p:txBody>
            <a:bodyPr wrap="square">
              <a:spAutoFit/>
            </a:bodyPr>
            <a:lstStyle/>
            <a:p>
              <a:r>
                <a:rPr lang="en-GB" sz="13800" dirty="0">
                  <a:solidFill>
                    <a:srgbClr val="575A76"/>
                  </a:solidFill>
                  <a:latin typeface="Magneto" panose="04030805050802020D02" pitchFamily="82" charset="0"/>
                </a:rPr>
                <a:t>R</a:t>
              </a:r>
              <a:endParaRPr lang="en-GB" sz="2400" dirty="0">
                <a:solidFill>
                  <a:srgbClr val="575A76"/>
                </a:solidFill>
              </a:endParaRPr>
            </a:p>
          </p:txBody>
        </p:sp>
      </p:grpSp>
      <p:pic>
        <p:nvPicPr>
          <p:cNvPr id="2" name="Picture 1">
            <a:extLst>
              <a:ext uri="{FF2B5EF4-FFF2-40B4-BE49-F238E27FC236}">
                <a16:creationId xmlns:a16="http://schemas.microsoft.com/office/drawing/2014/main" id="{FE519D11-13FB-49DF-B2FF-42A33DBA1808}"/>
              </a:ext>
            </a:extLst>
          </p:cNvPr>
          <p:cNvPicPr>
            <a:picLocks noChangeAspect="1"/>
          </p:cNvPicPr>
          <p:nvPr/>
        </p:nvPicPr>
        <p:blipFill>
          <a:blip r:embed="rId3"/>
          <a:stretch>
            <a:fillRect/>
          </a:stretch>
        </p:blipFill>
        <p:spPr>
          <a:xfrm>
            <a:off x="6819899" y="1243857"/>
            <a:ext cx="5242199" cy="3822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22">
            <a:extLst>
              <a:ext uri="{FF2B5EF4-FFF2-40B4-BE49-F238E27FC236}">
                <a16:creationId xmlns:a16="http://schemas.microsoft.com/office/drawing/2014/main" id="{7BEE1195-336D-4878-9E80-79B270FC3B4C}"/>
              </a:ext>
            </a:extLst>
          </p:cNvPr>
          <p:cNvSpPr/>
          <p:nvPr/>
        </p:nvSpPr>
        <p:spPr>
          <a:xfrm>
            <a:off x="129901" y="1226145"/>
            <a:ext cx="6549036" cy="369332"/>
          </a:xfrm>
          <a:prstGeom prst="rect">
            <a:avLst/>
          </a:prstGeom>
          <a:solidFill>
            <a:srgbClr val="575A76"/>
          </a:solidFill>
        </p:spPr>
        <p:txBody>
          <a:bodyPr wrap="square">
            <a:spAutoFit/>
          </a:bodyPr>
          <a:lstStyle/>
          <a:p>
            <a:r>
              <a:rPr lang="en-GB" dirty="0">
                <a:solidFill>
                  <a:srgbClr val="FFCC00"/>
                </a:solidFill>
                <a:latin typeface="Gill Sans MT" panose="020B0502020104020203" pitchFamily="34" charset="0"/>
              </a:rPr>
              <a:t>2) Establish employer/employee relationships between staff/students</a:t>
            </a:r>
          </a:p>
        </p:txBody>
      </p:sp>
    </p:spTree>
    <p:extLst>
      <p:ext uri="{BB962C8B-B14F-4D97-AF65-F5344CB8AC3E}">
        <p14:creationId xmlns:p14="http://schemas.microsoft.com/office/powerpoint/2010/main" val="331625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3" name="TextBox 2">
            <a:extLst>
              <a:ext uri="{FF2B5EF4-FFF2-40B4-BE49-F238E27FC236}">
                <a16:creationId xmlns:a16="http://schemas.microsoft.com/office/drawing/2014/main" id="{84CE1734-CB7A-4235-909C-3FF92B79E45C}"/>
              </a:ext>
            </a:extLst>
          </p:cNvPr>
          <p:cNvSpPr txBox="1"/>
          <p:nvPr/>
        </p:nvSpPr>
        <p:spPr>
          <a:xfrm>
            <a:off x="47624" y="1637347"/>
            <a:ext cx="12096750" cy="815608"/>
          </a:xfrm>
          <a:prstGeom prst="rect">
            <a:avLst/>
          </a:prstGeom>
          <a:noFill/>
        </p:spPr>
        <p:txBody>
          <a:bodyPr wrap="square" rtlCol="0">
            <a:spAutoFit/>
          </a:bodyPr>
          <a:lstStyle/>
          <a:p>
            <a:r>
              <a:rPr lang="en-GB" sz="2300" dirty="0">
                <a:solidFill>
                  <a:srgbClr val="575A76"/>
                </a:solidFill>
                <a:latin typeface="Gill Sans MT" panose="020B0502020104020203" pitchFamily="34" charset="0"/>
              </a:rPr>
              <a:t>Here are some examples of how new policies have been shaped to achieve this new relationship:</a:t>
            </a:r>
          </a:p>
          <a:p>
            <a:endParaRPr lang="en-GB" sz="2400" dirty="0">
              <a:latin typeface="Gill Sans MT" panose="020B0502020104020203" pitchFamily="34" charset="0"/>
            </a:endParaRPr>
          </a:p>
        </p:txBody>
      </p:sp>
      <p:pic>
        <p:nvPicPr>
          <p:cNvPr id="4" name="Picture 3">
            <a:extLst>
              <a:ext uri="{FF2B5EF4-FFF2-40B4-BE49-F238E27FC236}">
                <a16:creationId xmlns:a16="http://schemas.microsoft.com/office/drawing/2014/main" id="{FB77142D-89AD-4987-97BE-1F93A322868F}"/>
              </a:ext>
            </a:extLst>
          </p:cNvPr>
          <p:cNvPicPr>
            <a:picLocks noChangeAspect="1"/>
          </p:cNvPicPr>
          <p:nvPr/>
        </p:nvPicPr>
        <p:blipFill>
          <a:blip r:embed="rId3"/>
          <a:stretch>
            <a:fillRect/>
          </a:stretch>
        </p:blipFill>
        <p:spPr>
          <a:xfrm>
            <a:off x="177526" y="2204237"/>
            <a:ext cx="5966099" cy="17898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C7215CA9-DC52-4353-9E32-EE022206D2C7}"/>
              </a:ext>
            </a:extLst>
          </p:cNvPr>
          <p:cNvPicPr>
            <a:picLocks noChangeAspect="1"/>
          </p:cNvPicPr>
          <p:nvPr/>
        </p:nvPicPr>
        <p:blipFill>
          <a:blip r:embed="rId4"/>
          <a:stretch>
            <a:fillRect/>
          </a:stretch>
        </p:blipFill>
        <p:spPr>
          <a:xfrm>
            <a:off x="6382380" y="2166115"/>
            <a:ext cx="5632094" cy="17898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B27061A6-D4A9-435E-8A42-C87756BC5A33}"/>
              </a:ext>
            </a:extLst>
          </p:cNvPr>
          <p:cNvPicPr>
            <a:picLocks noChangeAspect="1"/>
          </p:cNvPicPr>
          <p:nvPr/>
        </p:nvPicPr>
        <p:blipFill>
          <a:blip r:embed="rId5"/>
          <a:stretch>
            <a:fillRect/>
          </a:stretch>
        </p:blipFill>
        <p:spPr>
          <a:xfrm>
            <a:off x="95250" y="4312239"/>
            <a:ext cx="6048375" cy="897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66F55B6-2D77-4D93-8FA6-6666EBC4BC64}"/>
              </a:ext>
            </a:extLst>
          </p:cNvPr>
          <p:cNvPicPr>
            <a:picLocks noChangeAspect="1"/>
          </p:cNvPicPr>
          <p:nvPr/>
        </p:nvPicPr>
        <p:blipFill>
          <a:blip r:embed="rId6"/>
          <a:stretch>
            <a:fillRect/>
          </a:stretch>
        </p:blipFill>
        <p:spPr>
          <a:xfrm>
            <a:off x="6382378" y="4227685"/>
            <a:ext cx="5632095" cy="1182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6387A595-193C-4533-B141-0326975AB614}"/>
              </a:ext>
            </a:extLst>
          </p:cNvPr>
          <p:cNvPicPr>
            <a:picLocks noChangeAspect="1"/>
          </p:cNvPicPr>
          <p:nvPr/>
        </p:nvPicPr>
        <p:blipFill>
          <a:blip r:embed="rId7"/>
          <a:stretch>
            <a:fillRect/>
          </a:stretch>
        </p:blipFill>
        <p:spPr>
          <a:xfrm>
            <a:off x="177526" y="5595294"/>
            <a:ext cx="8030696" cy="590632"/>
          </a:xfrm>
          <a:prstGeom prst="rect">
            <a:avLst/>
          </a:prstGeom>
        </p:spPr>
      </p:pic>
      <p:pic>
        <p:nvPicPr>
          <p:cNvPr id="9" name="Picture 8">
            <a:extLst>
              <a:ext uri="{FF2B5EF4-FFF2-40B4-BE49-F238E27FC236}">
                <a16:creationId xmlns:a16="http://schemas.microsoft.com/office/drawing/2014/main" id="{DA60FCAE-17F3-4A4B-ACBF-2C344F43C383}"/>
              </a:ext>
            </a:extLst>
          </p:cNvPr>
          <p:cNvPicPr>
            <a:picLocks noChangeAspect="1"/>
          </p:cNvPicPr>
          <p:nvPr/>
        </p:nvPicPr>
        <p:blipFill>
          <a:blip r:embed="rId8"/>
          <a:stretch>
            <a:fillRect/>
          </a:stretch>
        </p:blipFill>
        <p:spPr>
          <a:xfrm>
            <a:off x="3990426" y="6094397"/>
            <a:ext cx="7868748" cy="552527"/>
          </a:xfrm>
          <a:prstGeom prst="rect">
            <a:avLst/>
          </a:prstGeom>
        </p:spPr>
      </p:pic>
      <p:sp>
        <p:nvSpPr>
          <p:cNvPr id="10" name="Rectangle 9">
            <a:extLst>
              <a:ext uri="{FF2B5EF4-FFF2-40B4-BE49-F238E27FC236}">
                <a16:creationId xmlns:a16="http://schemas.microsoft.com/office/drawing/2014/main" id="{A32C4B05-B9D2-4C5B-97DA-371BA77FA497}"/>
              </a:ext>
            </a:extLst>
          </p:cNvPr>
          <p:cNvSpPr/>
          <p:nvPr/>
        </p:nvSpPr>
        <p:spPr>
          <a:xfrm>
            <a:off x="177526" y="5595294"/>
            <a:ext cx="11836947" cy="105163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0AF8A92-4C6F-41E8-A88B-5728A807FE07}"/>
              </a:ext>
            </a:extLst>
          </p:cNvPr>
          <p:cNvSpPr/>
          <p:nvPr/>
        </p:nvSpPr>
        <p:spPr>
          <a:xfrm>
            <a:off x="129901" y="1226145"/>
            <a:ext cx="6549036" cy="369332"/>
          </a:xfrm>
          <a:prstGeom prst="rect">
            <a:avLst/>
          </a:prstGeom>
          <a:solidFill>
            <a:srgbClr val="575A76"/>
          </a:solidFill>
        </p:spPr>
        <p:txBody>
          <a:bodyPr wrap="square">
            <a:spAutoFit/>
          </a:bodyPr>
          <a:lstStyle/>
          <a:p>
            <a:r>
              <a:rPr lang="en-GB" dirty="0">
                <a:solidFill>
                  <a:srgbClr val="FFCC00"/>
                </a:solidFill>
                <a:latin typeface="Gill Sans MT" panose="020B0502020104020203" pitchFamily="34" charset="0"/>
              </a:rPr>
              <a:t>2) Establish employer/employee relationships between staff/students</a:t>
            </a:r>
          </a:p>
        </p:txBody>
      </p:sp>
    </p:spTree>
    <p:extLst>
      <p:ext uri="{BB962C8B-B14F-4D97-AF65-F5344CB8AC3E}">
        <p14:creationId xmlns:p14="http://schemas.microsoft.com/office/powerpoint/2010/main" val="159578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23" name="Rectangle 22">
            <a:extLst>
              <a:ext uri="{FF2B5EF4-FFF2-40B4-BE49-F238E27FC236}">
                <a16:creationId xmlns:a16="http://schemas.microsoft.com/office/drawing/2014/main" id="{C0AF8A92-4C6F-41E8-A88B-5728A807FE07}"/>
              </a:ext>
            </a:extLst>
          </p:cNvPr>
          <p:cNvSpPr/>
          <p:nvPr/>
        </p:nvSpPr>
        <p:spPr>
          <a:xfrm>
            <a:off x="129901" y="1226145"/>
            <a:ext cx="5966099" cy="5170646"/>
          </a:xfrm>
          <a:prstGeom prst="rect">
            <a:avLst/>
          </a:prstGeom>
          <a:solidFill>
            <a:srgbClr val="575A76"/>
          </a:solidFill>
          <a:ln w="38100">
            <a:solidFill>
              <a:srgbClr val="FFCC00"/>
            </a:solidFill>
          </a:ln>
        </p:spPr>
        <p:txBody>
          <a:bodyPr wrap="square">
            <a:spAutoFit/>
          </a:bodyPr>
          <a:lstStyle/>
          <a:p>
            <a:r>
              <a:rPr lang="en-GB" sz="6600" dirty="0">
                <a:solidFill>
                  <a:srgbClr val="FFCC00"/>
                </a:solidFill>
                <a:latin typeface="Gill Sans MT" panose="020B0502020104020203" pitchFamily="34" charset="0"/>
              </a:rPr>
              <a:t>3) To restore trust in the effectiveness of systems and routines</a:t>
            </a:r>
          </a:p>
        </p:txBody>
      </p:sp>
      <p:graphicFrame>
        <p:nvGraphicFramePr>
          <p:cNvPr id="2" name="Diagram 1">
            <a:extLst>
              <a:ext uri="{FF2B5EF4-FFF2-40B4-BE49-F238E27FC236}">
                <a16:creationId xmlns:a16="http://schemas.microsoft.com/office/drawing/2014/main" id="{1E85A9C4-0FF9-48D3-9D47-5A363B5A6EAA}"/>
              </a:ext>
            </a:extLst>
          </p:cNvPr>
          <p:cNvGraphicFramePr/>
          <p:nvPr>
            <p:extLst>
              <p:ext uri="{D42A27DB-BD31-4B8C-83A1-F6EECF244321}">
                <p14:modId xmlns:p14="http://schemas.microsoft.com/office/powerpoint/2010/main" val="195824282"/>
              </p:ext>
            </p:extLst>
          </p:nvPr>
        </p:nvGraphicFramePr>
        <p:xfrm>
          <a:off x="5080000" y="125984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50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175E6FBA-7271-4272-BFF2-DDA61845CE52}"/>
                                            </p:graphicEl>
                                          </p:spTgt>
                                        </p:tgtEl>
                                        <p:attrNameLst>
                                          <p:attrName>style.visibility</p:attrName>
                                        </p:attrNameLst>
                                      </p:cBhvr>
                                      <p:to>
                                        <p:strVal val="visible"/>
                                      </p:to>
                                    </p:set>
                                    <p:animEffect transition="in" filter="fade">
                                      <p:cBhvr>
                                        <p:cTn id="7" dur="500"/>
                                        <p:tgtEl>
                                          <p:spTgt spid="2">
                                            <p:graphicEl>
                                              <a:dgm id="{175E6FBA-7271-4272-BFF2-DDA61845CE5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03846D82-A9AB-4028-8C5F-E6EA8378DACC}"/>
                                            </p:graphicEl>
                                          </p:spTgt>
                                        </p:tgtEl>
                                        <p:attrNameLst>
                                          <p:attrName>style.visibility</p:attrName>
                                        </p:attrNameLst>
                                      </p:cBhvr>
                                      <p:to>
                                        <p:strVal val="visible"/>
                                      </p:to>
                                    </p:set>
                                    <p:animEffect transition="in" filter="fade">
                                      <p:cBhvr>
                                        <p:cTn id="12" dur="500"/>
                                        <p:tgtEl>
                                          <p:spTgt spid="2">
                                            <p:graphicEl>
                                              <a:dgm id="{03846D82-A9AB-4028-8C5F-E6EA8378DAC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01E07C0F-E374-437E-AD43-C654329EF0F8}"/>
                                            </p:graphicEl>
                                          </p:spTgt>
                                        </p:tgtEl>
                                        <p:attrNameLst>
                                          <p:attrName>style.visibility</p:attrName>
                                        </p:attrNameLst>
                                      </p:cBhvr>
                                      <p:to>
                                        <p:strVal val="visible"/>
                                      </p:to>
                                    </p:set>
                                    <p:animEffect transition="in" filter="fade">
                                      <p:cBhvr>
                                        <p:cTn id="15" dur="500"/>
                                        <p:tgtEl>
                                          <p:spTgt spid="2">
                                            <p:graphicEl>
                                              <a:dgm id="{01E07C0F-E374-437E-AD43-C654329EF0F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2A77D7FD-B46A-41CB-A151-6542E0982C31}"/>
                                            </p:graphicEl>
                                          </p:spTgt>
                                        </p:tgtEl>
                                        <p:attrNameLst>
                                          <p:attrName>style.visibility</p:attrName>
                                        </p:attrNameLst>
                                      </p:cBhvr>
                                      <p:to>
                                        <p:strVal val="visible"/>
                                      </p:to>
                                    </p:set>
                                    <p:animEffect transition="in" filter="fade">
                                      <p:cBhvr>
                                        <p:cTn id="20" dur="500"/>
                                        <p:tgtEl>
                                          <p:spTgt spid="2">
                                            <p:graphicEl>
                                              <a:dgm id="{2A77D7FD-B46A-41CB-A151-6542E0982C3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CFDB0C9C-ED66-43E1-931B-641AF56622FB}"/>
                                            </p:graphicEl>
                                          </p:spTgt>
                                        </p:tgtEl>
                                        <p:attrNameLst>
                                          <p:attrName>style.visibility</p:attrName>
                                        </p:attrNameLst>
                                      </p:cBhvr>
                                      <p:to>
                                        <p:strVal val="visible"/>
                                      </p:to>
                                    </p:set>
                                    <p:animEffect transition="in" filter="fade">
                                      <p:cBhvr>
                                        <p:cTn id="23" dur="500"/>
                                        <p:tgtEl>
                                          <p:spTgt spid="2">
                                            <p:graphicEl>
                                              <a:dgm id="{CFDB0C9C-ED66-43E1-931B-641AF56622F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CDEE6961-89FB-4061-A21E-83442F033811}"/>
                                            </p:graphicEl>
                                          </p:spTgt>
                                        </p:tgtEl>
                                        <p:attrNameLst>
                                          <p:attrName>style.visibility</p:attrName>
                                        </p:attrNameLst>
                                      </p:cBhvr>
                                      <p:to>
                                        <p:strVal val="visible"/>
                                      </p:to>
                                    </p:set>
                                    <p:animEffect transition="in" filter="fade">
                                      <p:cBhvr>
                                        <p:cTn id="28" dur="500"/>
                                        <p:tgtEl>
                                          <p:spTgt spid="2">
                                            <p:graphicEl>
                                              <a:dgm id="{CDEE6961-89FB-4061-A21E-83442F03381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ircle(out)">
                                      <p:cBhvr>
                                        <p:cTn id="3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Graphic spid="2"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pic>
        <p:nvPicPr>
          <p:cNvPr id="3" name="Picture 2">
            <a:extLst>
              <a:ext uri="{FF2B5EF4-FFF2-40B4-BE49-F238E27FC236}">
                <a16:creationId xmlns:a16="http://schemas.microsoft.com/office/drawing/2014/main" id="{B1FC4F4A-BC13-41FA-97F4-F88825455794}"/>
              </a:ext>
            </a:extLst>
          </p:cNvPr>
          <p:cNvPicPr>
            <a:picLocks noChangeAspect="1"/>
          </p:cNvPicPr>
          <p:nvPr/>
        </p:nvPicPr>
        <p:blipFill>
          <a:blip r:embed="rId3"/>
          <a:stretch>
            <a:fillRect/>
          </a:stretch>
        </p:blipFill>
        <p:spPr>
          <a:xfrm>
            <a:off x="7893339" y="1465920"/>
            <a:ext cx="4134427" cy="4867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7591600A-5ED7-494F-B4E3-2F91078681B8}"/>
              </a:ext>
            </a:extLst>
          </p:cNvPr>
          <p:cNvSpPr/>
          <p:nvPr/>
        </p:nvSpPr>
        <p:spPr>
          <a:xfrm>
            <a:off x="9979602" y="4977326"/>
            <a:ext cx="1073692" cy="338554"/>
          </a:xfrm>
          <a:prstGeom prst="rect">
            <a:avLst/>
          </a:prstGeom>
          <a:solidFill>
            <a:srgbClr val="FCD292"/>
          </a:solidFill>
        </p:spPr>
        <p:txBody>
          <a:bodyPr wrap="none" lIns="91440" tIns="45720" rIns="91440" bIns="45720">
            <a:spAutoFit/>
          </a:bodyPr>
          <a:lstStyle/>
          <a:p>
            <a:pPr algn="ctr"/>
            <a:r>
              <a:rPr lang="en-US" sz="1600" b="0" cap="none" spc="0" dirty="0">
                <a:ln w="0"/>
                <a:solidFill>
                  <a:schemeClr val="tx1"/>
                </a:solidFill>
                <a:effectLst>
                  <a:outerShdw blurRad="38100" dist="19050" dir="2700000" algn="tl" rotWithShape="0">
                    <a:schemeClr val="dk1">
                      <a:alpha val="40000"/>
                    </a:schemeClr>
                  </a:outerShdw>
                </a:effectLst>
              </a:rPr>
              <a:t>Sixth Form</a:t>
            </a:r>
          </a:p>
        </p:txBody>
      </p:sp>
      <p:sp>
        <p:nvSpPr>
          <p:cNvPr id="11" name="TextBox 10">
            <a:extLst>
              <a:ext uri="{FF2B5EF4-FFF2-40B4-BE49-F238E27FC236}">
                <a16:creationId xmlns:a16="http://schemas.microsoft.com/office/drawing/2014/main" id="{C481DBBF-5C03-4676-893B-EA8EDF949C64}"/>
              </a:ext>
            </a:extLst>
          </p:cNvPr>
          <p:cNvSpPr txBox="1"/>
          <p:nvPr/>
        </p:nvSpPr>
        <p:spPr>
          <a:xfrm>
            <a:off x="95249" y="1142071"/>
            <a:ext cx="7700397" cy="5401479"/>
          </a:xfrm>
          <a:prstGeom prst="rect">
            <a:avLst/>
          </a:prstGeom>
          <a:noFill/>
        </p:spPr>
        <p:txBody>
          <a:bodyPr wrap="square" rtlCol="0">
            <a:spAutoFit/>
          </a:bodyPr>
          <a:lstStyle/>
          <a:p>
            <a:r>
              <a:rPr lang="en-GB" sz="2300" b="1" dirty="0">
                <a:solidFill>
                  <a:srgbClr val="575A76"/>
                </a:solidFill>
                <a:latin typeface="Gill Sans MT" panose="020B0502020104020203" pitchFamily="34" charset="0"/>
              </a:rPr>
              <a:t>What role can parents play?</a:t>
            </a:r>
          </a:p>
          <a:p>
            <a:endParaRPr lang="en-GB" sz="2300" b="1" dirty="0">
              <a:solidFill>
                <a:srgbClr val="575A76"/>
              </a:solidFill>
              <a:latin typeface="Gill Sans MT" panose="020B0502020104020203" pitchFamily="34" charset="0"/>
            </a:endParaRPr>
          </a:p>
          <a:p>
            <a:pPr marL="342900" indent="-342900">
              <a:buFont typeface="Wingdings" panose="05000000000000000000" pitchFamily="2" charset="2"/>
              <a:buChar char="Ø"/>
            </a:pPr>
            <a:r>
              <a:rPr lang="en-GB" sz="2300" b="1" dirty="0">
                <a:solidFill>
                  <a:srgbClr val="575A76"/>
                </a:solidFill>
                <a:latin typeface="Gill Sans MT" panose="020B0502020104020203" pitchFamily="34" charset="0"/>
              </a:rPr>
              <a:t>Give the us time and support</a:t>
            </a:r>
          </a:p>
          <a:p>
            <a:r>
              <a:rPr lang="en-GB" sz="2300" i="1" dirty="0">
                <a:solidFill>
                  <a:srgbClr val="E5AD28"/>
                </a:solidFill>
                <a:latin typeface="Gill Sans MT" panose="020B0502020104020203" pitchFamily="34" charset="0"/>
              </a:rPr>
              <a:t>Rome wasn’t built in a day, and neither will a culture of Romans 2:6</a:t>
            </a:r>
          </a:p>
          <a:p>
            <a:endParaRPr lang="en-GB" sz="2300" i="1" dirty="0">
              <a:solidFill>
                <a:srgbClr val="FFCC00"/>
              </a:solidFill>
              <a:latin typeface="Gill Sans MT" panose="020B0502020104020203" pitchFamily="34" charset="0"/>
            </a:endParaRPr>
          </a:p>
          <a:p>
            <a:pPr marL="342900" indent="-342900">
              <a:buFont typeface="Wingdings" panose="05000000000000000000" pitchFamily="2" charset="2"/>
              <a:buChar char="Ø"/>
            </a:pPr>
            <a:r>
              <a:rPr lang="en-GB" sz="2300" b="1" dirty="0">
                <a:solidFill>
                  <a:srgbClr val="575A76"/>
                </a:solidFill>
                <a:latin typeface="Gill Sans MT" panose="020B0502020104020203" pitchFamily="34" charset="0"/>
              </a:rPr>
              <a:t>Support the culture in student interactions</a:t>
            </a:r>
          </a:p>
          <a:p>
            <a:r>
              <a:rPr lang="en-GB" sz="2300" i="1" dirty="0">
                <a:solidFill>
                  <a:srgbClr val="E5AD28"/>
                </a:solidFill>
                <a:latin typeface="Gill Sans MT" panose="020B0502020104020203" pitchFamily="34" charset="0"/>
              </a:rPr>
              <a:t>Ask your child how their studies are going in relation to their own targets. Ask them what they’re doing to support their application for the next “rewards” review.  Ask them how many periods they spent in the Silent Study Area and/or Common Room.</a:t>
            </a:r>
          </a:p>
          <a:p>
            <a:endParaRPr lang="en-GB" sz="2300" i="1" dirty="0">
              <a:solidFill>
                <a:srgbClr val="FFCC00"/>
              </a:solidFill>
              <a:latin typeface="Gill Sans MT" panose="020B0502020104020203" pitchFamily="34" charset="0"/>
            </a:endParaRPr>
          </a:p>
          <a:p>
            <a:pPr marL="342900" indent="-342900">
              <a:buFont typeface="Wingdings" panose="05000000000000000000" pitchFamily="2" charset="2"/>
              <a:buChar char="Ø"/>
            </a:pPr>
            <a:r>
              <a:rPr lang="en-GB" sz="2300" b="1" dirty="0">
                <a:solidFill>
                  <a:srgbClr val="575A76"/>
                </a:solidFill>
                <a:latin typeface="Gill Sans MT" panose="020B0502020104020203" pitchFamily="34" charset="0"/>
              </a:rPr>
              <a:t>Know your child’s level</a:t>
            </a:r>
          </a:p>
          <a:p>
            <a:r>
              <a:rPr lang="en-GB" sz="2300" i="1" dirty="0">
                <a:solidFill>
                  <a:srgbClr val="E5AD28"/>
                </a:solidFill>
                <a:latin typeface="Gill Sans MT" panose="020B0502020104020203" pitchFamily="34" charset="0"/>
              </a:rPr>
              <a:t>If you know your child is not on rewards level, then please challenge them as to why they’re home before 3pm.</a:t>
            </a:r>
          </a:p>
          <a:p>
            <a:endParaRPr lang="en-GB" sz="2300" dirty="0">
              <a:latin typeface="Gill Sans MT" panose="020B0502020104020203" pitchFamily="34" charset="0"/>
            </a:endParaRPr>
          </a:p>
        </p:txBody>
      </p:sp>
    </p:spTree>
    <p:extLst>
      <p:ext uri="{BB962C8B-B14F-4D97-AF65-F5344CB8AC3E}">
        <p14:creationId xmlns:p14="http://schemas.microsoft.com/office/powerpoint/2010/main" val="864462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299D7B5-0005-4D94-8BDF-4A07E58A7469}"/>
              </a:ext>
            </a:extLst>
          </p:cNvPr>
          <p:cNvGrpSpPr/>
          <p:nvPr/>
        </p:nvGrpSpPr>
        <p:grpSpPr>
          <a:xfrm>
            <a:off x="95250" y="-154410"/>
            <a:ext cx="12325351" cy="7725192"/>
            <a:chOff x="0" y="0"/>
            <a:chExt cx="12325351" cy="7725192"/>
          </a:xfrm>
        </p:grpSpPr>
        <p:sp>
          <p:nvSpPr>
            <p:cNvPr id="7" name="TextBox 6">
              <a:extLst>
                <a:ext uri="{FF2B5EF4-FFF2-40B4-BE49-F238E27FC236}">
                  <a16:creationId xmlns:a16="http://schemas.microsoft.com/office/drawing/2014/main" id="{DFF61D96-050B-4FF9-B4D1-EB572A578560}"/>
                </a:ext>
              </a:extLst>
            </p:cNvPr>
            <p:cNvSpPr txBox="1"/>
            <p:nvPr/>
          </p:nvSpPr>
          <p:spPr>
            <a:xfrm>
              <a:off x="5572277" y="2677646"/>
              <a:ext cx="6619723" cy="2015936"/>
            </a:xfrm>
            <a:prstGeom prst="rect">
              <a:avLst/>
            </a:prstGeom>
            <a:noFill/>
          </p:spPr>
          <p:txBody>
            <a:bodyPr wrap="square" rtlCol="0">
              <a:spAutoFit/>
            </a:bodyPr>
            <a:lstStyle/>
            <a:p>
              <a:r>
                <a:rPr lang="en-GB" sz="12500" dirty="0">
                  <a:solidFill>
                    <a:srgbClr val="E5AD28"/>
                  </a:solidFill>
                  <a:effectLst>
                    <a:outerShdw blurRad="38100" dist="38100" dir="2700000" algn="tl">
                      <a:srgbClr val="000000">
                        <a:alpha val="43137"/>
                      </a:srgbClr>
                    </a:outerShdw>
                  </a:effectLst>
                  <a:latin typeface="Magneto" panose="04030805050802020D02" pitchFamily="82" charset="0"/>
                </a:rPr>
                <a:t>espect</a:t>
              </a:r>
            </a:p>
          </p:txBody>
        </p:sp>
        <p:sp>
          <p:nvSpPr>
            <p:cNvPr id="9" name="TextBox 8">
              <a:extLst>
                <a:ext uri="{FF2B5EF4-FFF2-40B4-BE49-F238E27FC236}">
                  <a16:creationId xmlns:a16="http://schemas.microsoft.com/office/drawing/2014/main" id="{667CE9AB-0704-401A-9DDF-C249DD9AB6A9}"/>
                </a:ext>
              </a:extLst>
            </p:cNvPr>
            <p:cNvSpPr txBox="1"/>
            <p:nvPr/>
          </p:nvSpPr>
          <p:spPr>
            <a:xfrm>
              <a:off x="5579652" y="4265641"/>
              <a:ext cx="6745699" cy="2015936"/>
            </a:xfrm>
            <a:prstGeom prst="rect">
              <a:avLst/>
            </a:prstGeom>
            <a:noFill/>
          </p:spPr>
          <p:txBody>
            <a:bodyPr wrap="square" rtlCol="0">
              <a:spAutoFit/>
            </a:bodyPr>
            <a:lstStyle/>
            <a:p>
              <a:r>
                <a:rPr lang="en-GB" sz="12500" dirty="0">
                  <a:solidFill>
                    <a:srgbClr val="575A76"/>
                  </a:solidFill>
                  <a:latin typeface="Magneto" panose="04030805050802020D02" pitchFamily="82" charset="0"/>
                </a:rPr>
                <a:t>ights</a:t>
              </a:r>
            </a:p>
          </p:txBody>
        </p:sp>
        <p:sp>
          <p:nvSpPr>
            <p:cNvPr id="10" name="TextBox 9">
              <a:extLst>
                <a:ext uri="{FF2B5EF4-FFF2-40B4-BE49-F238E27FC236}">
                  <a16:creationId xmlns:a16="http://schemas.microsoft.com/office/drawing/2014/main" id="{B7B23566-E64F-4E38-B947-570EA8960604}"/>
                </a:ext>
              </a:extLst>
            </p:cNvPr>
            <p:cNvSpPr txBox="1"/>
            <p:nvPr/>
          </p:nvSpPr>
          <p:spPr>
            <a:xfrm>
              <a:off x="5579653" y="1269320"/>
              <a:ext cx="6745698" cy="2015936"/>
            </a:xfrm>
            <a:prstGeom prst="rect">
              <a:avLst/>
            </a:prstGeom>
            <a:noFill/>
          </p:spPr>
          <p:txBody>
            <a:bodyPr wrap="square" rtlCol="0">
              <a:spAutoFit/>
            </a:bodyPr>
            <a:lstStyle/>
            <a:p>
              <a:r>
                <a:rPr lang="en-GB" sz="12500" dirty="0">
                  <a:ln w="57150">
                    <a:solidFill>
                      <a:srgbClr val="DBA52D"/>
                    </a:solidFill>
                  </a:ln>
                  <a:solidFill>
                    <a:srgbClr val="575A76"/>
                  </a:solidFill>
                  <a:latin typeface="Magneto" panose="04030805050802020D02" pitchFamily="82" charset="0"/>
                </a:rPr>
                <a:t>ewards</a:t>
              </a:r>
            </a:p>
          </p:txBody>
        </p:sp>
        <p:sp>
          <p:nvSpPr>
            <p:cNvPr id="13" name="Rectangle 12">
              <a:extLst>
                <a:ext uri="{FF2B5EF4-FFF2-40B4-BE49-F238E27FC236}">
                  <a16:creationId xmlns:a16="http://schemas.microsoft.com/office/drawing/2014/main" id="{FB70CAA7-2CD5-4C59-93EA-B1D9FDA31C28}"/>
                </a:ext>
              </a:extLst>
            </p:cNvPr>
            <p:cNvSpPr/>
            <p:nvPr/>
          </p:nvSpPr>
          <p:spPr>
            <a:xfrm>
              <a:off x="0" y="0"/>
              <a:ext cx="3562350" cy="7725192"/>
            </a:xfrm>
            <a:prstGeom prst="rect">
              <a:avLst/>
            </a:prstGeom>
          </p:spPr>
          <p:txBody>
            <a:bodyPr wrap="square">
              <a:spAutoFit/>
            </a:bodyPr>
            <a:lstStyle/>
            <a:p>
              <a:r>
                <a:rPr lang="en-GB" sz="49600" dirty="0">
                  <a:solidFill>
                    <a:srgbClr val="575A76"/>
                  </a:solidFill>
                  <a:latin typeface="Magneto" panose="04030805050802020D02" pitchFamily="82" charset="0"/>
                </a:rPr>
                <a:t>R</a:t>
              </a:r>
              <a:endParaRPr lang="en-GB" sz="5400" dirty="0">
                <a:solidFill>
                  <a:srgbClr val="575A76"/>
                </a:solidFill>
              </a:endParaRPr>
            </a:p>
          </p:txBody>
        </p:sp>
      </p:grpSp>
      <p:grpSp>
        <p:nvGrpSpPr>
          <p:cNvPr id="3" name="Group 2">
            <a:extLst>
              <a:ext uri="{FF2B5EF4-FFF2-40B4-BE49-F238E27FC236}">
                <a16:creationId xmlns:a16="http://schemas.microsoft.com/office/drawing/2014/main" id="{7336F148-D9B6-49BA-830C-B57C18CB3337}"/>
              </a:ext>
            </a:extLst>
          </p:cNvPr>
          <p:cNvGrpSpPr/>
          <p:nvPr/>
        </p:nvGrpSpPr>
        <p:grpSpPr>
          <a:xfrm>
            <a:off x="0" y="1"/>
            <a:ext cx="12192000" cy="1085850"/>
            <a:chOff x="0" y="1"/>
            <a:chExt cx="12192000" cy="108585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gr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19" name="Rectangle 18">
            <a:extLst>
              <a:ext uri="{FF2B5EF4-FFF2-40B4-BE49-F238E27FC236}">
                <a16:creationId xmlns:a16="http://schemas.microsoft.com/office/drawing/2014/main" id="{F68E1ACF-E492-4F69-8CE1-2812CCA73AAA}"/>
              </a:ext>
            </a:extLst>
          </p:cNvPr>
          <p:cNvSpPr/>
          <p:nvPr/>
        </p:nvSpPr>
        <p:spPr>
          <a:xfrm>
            <a:off x="150949" y="5976557"/>
            <a:ext cx="11897865" cy="707886"/>
          </a:xfrm>
          <a:prstGeom prst="rect">
            <a:avLst/>
          </a:prstGeom>
          <a:solidFill>
            <a:srgbClr val="575A76"/>
          </a:solidFill>
          <a:ln w="38100">
            <a:solidFill>
              <a:srgbClr val="FFCC00"/>
            </a:solidFill>
          </a:ln>
        </p:spPr>
        <p:txBody>
          <a:bodyPr wrap="square">
            <a:spAutoFit/>
          </a:bodyPr>
          <a:lstStyle/>
          <a:p>
            <a:pPr algn="ctr"/>
            <a:r>
              <a:rPr lang="en-GB" sz="4000" dirty="0">
                <a:solidFill>
                  <a:srgbClr val="FFCC00"/>
                </a:solidFill>
                <a:latin typeface="Gill Sans MT" panose="020B0502020104020203" pitchFamily="34" charset="0"/>
              </a:rPr>
              <a:t>We look forward to watching your child succeed.</a:t>
            </a:r>
          </a:p>
        </p:txBody>
      </p:sp>
    </p:spTree>
    <p:extLst>
      <p:ext uri="{BB962C8B-B14F-4D97-AF65-F5344CB8AC3E}">
        <p14:creationId xmlns:p14="http://schemas.microsoft.com/office/powerpoint/2010/main" val="12429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grpSp>
        <p:nvGrpSpPr>
          <p:cNvPr id="3" name="Group 2">
            <a:extLst>
              <a:ext uri="{FF2B5EF4-FFF2-40B4-BE49-F238E27FC236}">
                <a16:creationId xmlns:a16="http://schemas.microsoft.com/office/drawing/2014/main" id="{852351B2-C4A4-47E2-99D6-311CD92EFEC5}"/>
              </a:ext>
            </a:extLst>
          </p:cNvPr>
          <p:cNvGrpSpPr/>
          <p:nvPr/>
        </p:nvGrpSpPr>
        <p:grpSpPr>
          <a:xfrm>
            <a:off x="7745549" y="4917335"/>
            <a:ext cx="4446451" cy="2215991"/>
            <a:chOff x="8001188" y="5111541"/>
            <a:chExt cx="4446451" cy="2215991"/>
          </a:xfrm>
        </p:grpSpPr>
        <p:sp>
          <p:nvSpPr>
            <p:cNvPr id="7" name="TextBox 6">
              <a:extLst>
                <a:ext uri="{FF2B5EF4-FFF2-40B4-BE49-F238E27FC236}">
                  <a16:creationId xmlns:a16="http://schemas.microsoft.com/office/drawing/2014/main" id="{DFF61D96-050B-4FF9-B4D1-EB572A578560}"/>
                </a:ext>
              </a:extLst>
            </p:cNvPr>
            <p:cNvSpPr txBox="1"/>
            <p:nvPr/>
          </p:nvSpPr>
          <p:spPr>
            <a:xfrm>
              <a:off x="9782365" y="5685045"/>
              <a:ext cx="2409636" cy="830997"/>
            </a:xfrm>
            <a:prstGeom prst="rect">
              <a:avLst/>
            </a:prstGeom>
            <a:noFill/>
          </p:spPr>
          <p:txBody>
            <a:bodyPr wrap="square" rtlCol="0">
              <a:spAutoFit/>
            </a:bodyPr>
            <a:lstStyle/>
            <a:p>
              <a:r>
                <a:rPr lang="en-GB" sz="4800" dirty="0">
                  <a:solidFill>
                    <a:srgbClr val="E5AD28"/>
                  </a:solidFill>
                  <a:effectLst>
                    <a:outerShdw blurRad="38100" dist="38100" dir="2700000" algn="tl">
                      <a:srgbClr val="000000">
                        <a:alpha val="43137"/>
                      </a:srgbClr>
                    </a:outerShdw>
                  </a:effectLst>
                  <a:latin typeface="Magneto" panose="04030805050802020D02" pitchFamily="82" charset="0"/>
                </a:rPr>
                <a:t>espect</a:t>
              </a:r>
            </a:p>
          </p:txBody>
        </p:sp>
        <p:sp>
          <p:nvSpPr>
            <p:cNvPr id="9" name="TextBox 8">
              <a:extLst>
                <a:ext uri="{FF2B5EF4-FFF2-40B4-BE49-F238E27FC236}">
                  <a16:creationId xmlns:a16="http://schemas.microsoft.com/office/drawing/2014/main" id="{667CE9AB-0704-401A-9DDF-C249DD9AB6A9}"/>
                </a:ext>
              </a:extLst>
            </p:cNvPr>
            <p:cNvSpPr txBox="1"/>
            <p:nvPr/>
          </p:nvSpPr>
          <p:spPr>
            <a:xfrm>
              <a:off x="9782364" y="6219537"/>
              <a:ext cx="2665275" cy="830997"/>
            </a:xfrm>
            <a:prstGeom prst="rect">
              <a:avLst/>
            </a:prstGeom>
            <a:noFill/>
          </p:spPr>
          <p:txBody>
            <a:bodyPr wrap="square" rtlCol="0">
              <a:spAutoFit/>
            </a:bodyPr>
            <a:lstStyle/>
            <a:p>
              <a:r>
                <a:rPr lang="en-GB" sz="4800" dirty="0">
                  <a:solidFill>
                    <a:srgbClr val="575A76"/>
                  </a:solidFill>
                  <a:latin typeface="Magneto" panose="04030805050802020D02" pitchFamily="82" charset="0"/>
                </a:rPr>
                <a:t>ights</a:t>
              </a:r>
            </a:p>
          </p:txBody>
        </p:sp>
        <p:sp>
          <p:nvSpPr>
            <p:cNvPr id="10" name="TextBox 9">
              <a:extLst>
                <a:ext uri="{FF2B5EF4-FFF2-40B4-BE49-F238E27FC236}">
                  <a16:creationId xmlns:a16="http://schemas.microsoft.com/office/drawing/2014/main" id="{B7B23566-E64F-4E38-B947-570EA8960604}"/>
                </a:ext>
              </a:extLst>
            </p:cNvPr>
            <p:cNvSpPr txBox="1"/>
            <p:nvPr/>
          </p:nvSpPr>
          <p:spPr>
            <a:xfrm>
              <a:off x="9782364" y="5269547"/>
              <a:ext cx="2665275" cy="830997"/>
            </a:xfrm>
            <a:prstGeom prst="rect">
              <a:avLst/>
            </a:prstGeom>
            <a:noFill/>
          </p:spPr>
          <p:txBody>
            <a:bodyPr wrap="square" rtlCol="0">
              <a:spAutoFit/>
            </a:bodyPr>
            <a:lstStyle/>
            <a:p>
              <a:r>
                <a:rPr lang="en-GB" sz="4800" dirty="0">
                  <a:ln w="38100">
                    <a:solidFill>
                      <a:srgbClr val="DBA52D"/>
                    </a:solidFill>
                  </a:ln>
                  <a:solidFill>
                    <a:srgbClr val="575A76"/>
                  </a:solidFill>
                  <a:latin typeface="Magneto" panose="04030805050802020D02" pitchFamily="82" charset="0"/>
                </a:rPr>
                <a:t>ewards</a:t>
              </a:r>
            </a:p>
          </p:txBody>
        </p:sp>
        <p:sp>
          <p:nvSpPr>
            <p:cNvPr id="13" name="Rectangle 12">
              <a:extLst>
                <a:ext uri="{FF2B5EF4-FFF2-40B4-BE49-F238E27FC236}">
                  <a16:creationId xmlns:a16="http://schemas.microsoft.com/office/drawing/2014/main" id="{FB70CAA7-2CD5-4C59-93EA-B1D9FDA31C28}"/>
                </a:ext>
              </a:extLst>
            </p:cNvPr>
            <p:cNvSpPr/>
            <p:nvPr/>
          </p:nvSpPr>
          <p:spPr>
            <a:xfrm>
              <a:off x="8001188" y="5111541"/>
              <a:ext cx="3562350" cy="2215991"/>
            </a:xfrm>
            <a:prstGeom prst="rect">
              <a:avLst/>
            </a:prstGeom>
          </p:spPr>
          <p:txBody>
            <a:bodyPr wrap="square">
              <a:spAutoFit/>
            </a:bodyPr>
            <a:lstStyle/>
            <a:p>
              <a:r>
                <a:rPr lang="en-GB" sz="13800" dirty="0">
                  <a:solidFill>
                    <a:srgbClr val="575A76"/>
                  </a:solidFill>
                  <a:latin typeface="Magneto" panose="04030805050802020D02" pitchFamily="82" charset="0"/>
                </a:rPr>
                <a:t>R</a:t>
              </a:r>
              <a:endParaRPr lang="en-GB" sz="2400" dirty="0">
                <a:solidFill>
                  <a:srgbClr val="575A76"/>
                </a:solidFill>
              </a:endParaRPr>
            </a:p>
          </p:txBody>
        </p:sp>
      </p:gr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8" name="Rectangle 7">
            <a:extLst>
              <a:ext uri="{FF2B5EF4-FFF2-40B4-BE49-F238E27FC236}">
                <a16:creationId xmlns:a16="http://schemas.microsoft.com/office/drawing/2014/main" id="{CAD6A4AA-C270-46D4-B11E-D4C213B6B26D}"/>
              </a:ext>
            </a:extLst>
          </p:cNvPr>
          <p:cNvSpPr/>
          <p:nvPr/>
        </p:nvSpPr>
        <p:spPr>
          <a:xfrm>
            <a:off x="1884813" y="1215043"/>
            <a:ext cx="7877221" cy="3416320"/>
          </a:xfrm>
          <a:prstGeom prst="rect">
            <a:avLst/>
          </a:prstGeom>
          <a:noFill/>
        </p:spPr>
        <p:txBody>
          <a:bodyPr wrap="none" lIns="91440" tIns="45720" rIns="91440" bIns="45720">
            <a:spAutoFit/>
          </a:bodyPr>
          <a:lstStyle/>
          <a:p>
            <a:pPr algn="ctr"/>
            <a:r>
              <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The John Fisher Sixth Form</a:t>
            </a:r>
          </a:p>
          <a:p>
            <a:pPr algn="ctr"/>
            <a:endPar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endParaRPr>
          </a:p>
          <a:p>
            <a:pPr algn="ctr"/>
            <a:r>
              <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UCAS Predicted Grades </a:t>
            </a:r>
            <a:br>
              <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br>
            <a:r>
              <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Revision-Request Policy</a:t>
            </a:r>
            <a:endParaRPr lang="en-US" sz="54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endParaRPr>
          </a:p>
        </p:txBody>
      </p:sp>
    </p:spTree>
    <p:extLst>
      <p:ext uri="{BB962C8B-B14F-4D97-AF65-F5344CB8AC3E}">
        <p14:creationId xmlns:p14="http://schemas.microsoft.com/office/powerpoint/2010/main" val="2096757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11" name="TextBox 10">
            <a:extLst>
              <a:ext uri="{FF2B5EF4-FFF2-40B4-BE49-F238E27FC236}">
                <a16:creationId xmlns:a16="http://schemas.microsoft.com/office/drawing/2014/main" id="{C481DBBF-5C03-4676-893B-EA8EDF949C64}"/>
              </a:ext>
            </a:extLst>
          </p:cNvPr>
          <p:cNvSpPr txBox="1"/>
          <p:nvPr/>
        </p:nvSpPr>
        <p:spPr>
          <a:xfrm>
            <a:off x="95250" y="1142071"/>
            <a:ext cx="7448550" cy="3985706"/>
          </a:xfrm>
          <a:prstGeom prst="rect">
            <a:avLst/>
          </a:prstGeom>
          <a:noFill/>
        </p:spPr>
        <p:txBody>
          <a:bodyPr wrap="square" rtlCol="0">
            <a:spAutoFit/>
          </a:bodyPr>
          <a:lstStyle/>
          <a:p>
            <a:r>
              <a:rPr lang="en-GB" sz="2300" b="1" dirty="0">
                <a:solidFill>
                  <a:srgbClr val="575A76"/>
                </a:solidFill>
                <a:latin typeface="Gill Sans MT" panose="020B0502020104020203" pitchFamily="34" charset="0"/>
              </a:rPr>
              <a:t>Can UCAS Predicted Grades be Changed?</a:t>
            </a:r>
          </a:p>
          <a:p>
            <a:r>
              <a:rPr lang="en-GB" sz="2300" b="1" dirty="0">
                <a:solidFill>
                  <a:srgbClr val="575A76"/>
                </a:solidFill>
                <a:latin typeface="Gill Sans MT" panose="020B0502020104020203" pitchFamily="34" charset="0"/>
              </a:rPr>
              <a:t>YES, but…</a:t>
            </a:r>
          </a:p>
          <a:p>
            <a:endParaRPr lang="en-GB" sz="2300" b="1" dirty="0">
              <a:solidFill>
                <a:srgbClr val="575A76"/>
              </a:solidFill>
              <a:latin typeface="Gill Sans MT" panose="020B0502020104020203" pitchFamily="34" charset="0"/>
            </a:endParaRPr>
          </a:p>
          <a:p>
            <a:pPr marL="342900" indent="-342900">
              <a:buFont typeface="Wingdings" panose="05000000000000000000" pitchFamily="2" charset="2"/>
              <a:buChar char="Ø"/>
            </a:pPr>
            <a:r>
              <a:rPr lang="en-GB" sz="2300" dirty="0">
                <a:solidFill>
                  <a:srgbClr val="575A76"/>
                </a:solidFill>
                <a:latin typeface="Gill Sans MT" panose="020B0502020104020203" pitchFamily="34" charset="0"/>
              </a:rPr>
              <a:t>This must be actioned by the end of this month</a:t>
            </a:r>
          </a:p>
          <a:p>
            <a:pPr marL="342900" indent="-342900">
              <a:buFont typeface="Wingdings" panose="05000000000000000000" pitchFamily="2" charset="2"/>
              <a:buChar char="Ø"/>
            </a:pPr>
            <a:r>
              <a:rPr lang="en-GB" sz="2300" dirty="0">
                <a:solidFill>
                  <a:srgbClr val="575A76"/>
                </a:solidFill>
                <a:latin typeface="Gill Sans MT" panose="020B0502020104020203" pitchFamily="34" charset="0"/>
              </a:rPr>
              <a:t>No options to change after that</a:t>
            </a:r>
          </a:p>
          <a:p>
            <a:pPr marL="342900" indent="-342900">
              <a:buFont typeface="Wingdings" panose="05000000000000000000" pitchFamily="2" charset="2"/>
              <a:buChar char="Ø"/>
            </a:pPr>
            <a:r>
              <a:rPr lang="en-GB" sz="2300" dirty="0">
                <a:solidFill>
                  <a:srgbClr val="575A76"/>
                </a:solidFill>
                <a:latin typeface="Gill Sans MT" panose="020B0502020104020203" pitchFamily="34" charset="0"/>
              </a:rPr>
              <a:t>Strike a balance between students best interests and protecting the professional reputation of JFS</a:t>
            </a:r>
          </a:p>
          <a:p>
            <a:pPr marL="342900" indent="-342900">
              <a:buFont typeface="Wingdings" panose="05000000000000000000" pitchFamily="2" charset="2"/>
              <a:buChar char="Ø"/>
            </a:pPr>
            <a:r>
              <a:rPr lang="en-GB" sz="2300" dirty="0">
                <a:solidFill>
                  <a:srgbClr val="575A76"/>
                </a:solidFill>
                <a:latin typeface="Gill Sans MT" panose="020B0502020104020203" pitchFamily="34" charset="0"/>
              </a:rPr>
              <a:t>Students must complete this form</a:t>
            </a:r>
          </a:p>
          <a:p>
            <a:pPr marL="342900" indent="-342900">
              <a:buFont typeface="Wingdings" panose="05000000000000000000" pitchFamily="2" charset="2"/>
              <a:buChar char="Ø"/>
            </a:pPr>
            <a:r>
              <a:rPr lang="en-GB" sz="2300" dirty="0">
                <a:solidFill>
                  <a:srgbClr val="575A76"/>
                </a:solidFill>
                <a:latin typeface="Gill Sans MT" panose="020B0502020104020203" pitchFamily="34" charset="0"/>
              </a:rPr>
              <a:t>Can be downloaded from Google Classroom</a:t>
            </a:r>
          </a:p>
          <a:p>
            <a:pPr marL="342900" indent="-342900">
              <a:buFont typeface="Wingdings" panose="05000000000000000000" pitchFamily="2" charset="2"/>
              <a:buChar char="Ø"/>
            </a:pPr>
            <a:r>
              <a:rPr lang="en-GB" sz="2300" dirty="0">
                <a:solidFill>
                  <a:srgbClr val="575A76"/>
                </a:solidFill>
                <a:latin typeface="Gill Sans MT" panose="020B0502020104020203" pitchFamily="34" charset="0"/>
              </a:rPr>
              <a:t>Targets must be agreed by end of September</a:t>
            </a:r>
          </a:p>
          <a:p>
            <a:pPr marL="342900" indent="-342900">
              <a:buFont typeface="Wingdings" panose="05000000000000000000" pitchFamily="2" charset="2"/>
              <a:buChar char="Ø"/>
            </a:pPr>
            <a:r>
              <a:rPr lang="en-GB" sz="2300" dirty="0">
                <a:solidFill>
                  <a:srgbClr val="575A76"/>
                </a:solidFill>
                <a:latin typeface="Gill Sans MT" panose="020B0502020104020203" pitchFamily="34" charset="0"/>
              </a:rPr>
              <a:t>Actions must be evidenced by end of December</a:t>
            </a:r>
          </a:p>
        </p:txBody>
      </p:sp>
      <p:pic>
        <p:nvPicPr>
          <p:cNvPr id="2" name="Picture 1">
            <a:extLst>
              <a:ext uri="{FF2B5EF4-FFF2-40B4-BE49-F238E27FC236}">
                <a16:creationId xmlns:a16="http://schemas.microsoft.com/office/drawing/2014/main" id="{41C6DD33-20DE-4A59-8542-B80F43CE748F}"/>
              </a:ext>
            </a:extLst>
          </p:cNvPr>
          <p:cNvPicPr>
            <a:picLocks noChangeAspect="1"/>
          </p:cNvPicPr>
          <p:nvPr/>
        </p:nvPicPr>
        <p:blipFill>
          <a:blip r:embed="rId3"/>
          <a:stretch>
            <a:fillRect/>
          </a:stretch>
        </p:blipFill>
        <p:spPr>
          <a:xfrm>
            <a:off x="8049934" y="1433465"/>
            <a:ext cx="3625773" cy="5163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1907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11" name="TextBox 10">
            <a:extLst>
              <a:ext uri="{FF2B5EF4-FFF2-40B4-BE49-F238E27FC236}">
                <a16:creationId xmlns:a16="http://schemas.microsoft.com/office/drawing/2014/main" id="{C481DBBF-5C03-4676-893B-EA8EDF949C64}"/>
              </a:ext>
            </a:extLst>
          </p:cNvPr>
          <p:cNvSpPr txBox="1"/>
          <p:nvPr/>
        </p:nvSpPr>
        <p:spPr>
          <a:xfrm>
            <a:off x="95250" y="1142071"/>
            <a:ext cx="7448550" cy="5047536"/>
          </a:xfrm>
          <a:prstGeom prst="rect">
            <a:avLst/>
          </a:prstGeom>
          <a:noFill/>
        </p:spPr>
        <p:txBody>
          <a:bodyPr wrap="square" rtlCol="0">
            <a:spAutoFit/>
          </a:bodyPr>
          <a:lstStyle/>
          <a:p>
            <a:r>
              <a:rPr lang="en-GB" sz="2300" b="1" dirty="0">
                <a:solidFill>
                  <a:srgbClr val="575A76"/>
                </a:solidFill>
                <a:latin typeface="Gill Sans MT" panose="020B0502020104020203" pitchFamily="34" charset="0"/>
              </a:rPr>
              <a:t>Text:</a:t>
            </a:r>
          </a:p>
          <a:p>
            <a:endParaRPr lang="en-GB" sz="2300" b="1" dirty="0">
              <a:solidFill>
                <a:srgbClr val="575A76"/>
              </a:solidFill>
              <a:latin typeface="Gill Sans MT" panose="020B0502020104020203" pitchFamily="34" charset="0"/>
            </a:endParaRPr>
          </a:p>
          <a:p>
            <a:pPr algn="just"/>
            <a:r>
              <a:rPr lang="en-GB" sz="2300" dirty="0">
                <a:solidFill>
                  <a:srgbClr val="575A76"/>
                </a:solidFill>
                <a:latin typeface="Gill Sans MT" panose="020B0502020104020203" pitchFamily="34" charset="0"/>
              </a:rPr>
              <a:t>Your teachers have made their professional predictions based on a range of data. This will have included work produced throughout Yr12, both sets of PPEs, your application in and out of lessons, your attendance &amp; punctuality to lessons and their expectations for your progress in the Yr13 units. Whilst there are no guarantees until you make your final coursework submissions and/or sit your final exams, these are the grades your teachers believe you will achieve. Whilst your teachers will not be able to change the grade on your interim monitoring, they are willing to change your UCAS prediction. To do this, please complete the following form and return it to Mr Jackson no later than 30 September.</a:t>
            </a:r>
          </a:p>
        </p:txBody>
      </p:sp>
      <p:pic>
        <p:nvPicPr>
          <p:cNvPr id="2" name="Picture 1">
            <a:extLst>
              <a:ext uri="{FF2B5EF4-FFF2-40B4-BE49-F238E27FC236}">
                <a16:creationId xmlns:a16="http://schemas.microsoft.com/office/drawing/2014/main" id="{41C6DD33-20DE-4A59-8542-B80F43CE748F}"/>
              </a:ext>
            </a:extLst>
          </p:cNvPr>
          <p:cNvPicPr>
            <a:picLocks noChangeAspect="1"/>
          </p:cNvPicPr>
          <p:nvPr/>
        </p:nvPicPr>
        <p:blipFill>
          <a:blip r:embed="rId3"/>
          <a:stretch>
            <a:fillRect/>
          </a:stretch>
        </p:blipFill>
        <p:spPr>
          <a:xfrm>
            <a:off x="8049934" y="1433465"/>
            <a:ext cx="3625773" cy="5163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 name="Straight Arrow Connector 3">
            <a:extLst>
              <a:ext uri="{FF2B5EF4-FFF2-40B4-BE49-F238E27FC236}">
                <a16:creationId xmlns:a16="http://schemas.microsoft.com/office/drawing/2014/main" id="{02BDD9CE-B570-4CCB-89E3-F2DD3626A612}"/>
              </a:ext>
            </a:extLst>
          </p:cNvPr>
          <p:cNvCxnSpPr/>
          <p:nvPr/>
        </p:nvCxnSpPr>
        <p:spPr>
          <a:xfrm flipV="1">
            <a:off x="7536873" y="2327564"/>
            <a:ext cx="651163" cy="762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067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11" name="TextBox 10">
            <a:extLst>
              <a:ext uri="{FF2B5EF4-FFF2-40B4-BE49-F238E27FC236}">
                <a16:creationId xmlns:a16="http://schemas.microsoft.com/office/drawing/2014/main" id="{C481DBBF-5C03-4676-893B-EA8EDF949C64}"/>
              </a:ext>
            </a:extLst>
          </p:cNvPr>
          <p:cNvSpPr txBox="1"/>
          <p:nvPr/>
        </p:nvSpPr>
        <p:spPr>
          <a:xfrm>
            <a:off x="95250" y="1142071"/>
            <a:ext cx="7448550" cy="5401479"/>
          </a:xfrm>
          <a:prstGeom prst="rect">
            <a:avLst/>
          </a:prstGeom>
          <a:noFill/>
        </p:spPr>
        <p:txBody>
          <a:bodyPr wrap="square" rtlCol="0">
            <a:spAutoFit/>
          </a:bodyPr>
          <a:lstStyle/>
          <a:p>
            <a:r>
              <a:rPr lang="en-GB" sz="2300" b="1" dirty="0">
                <a:solidFill>
                  <a:srgbClr val="575A76"/>
                </a:solidFill>
                <a:latin typeface="Gill Sans MT" panose="020B0502020104020203" pitchFamily="34" charset="0"/>
              </a:rPr>
              <a:t>Text:</a:t>
            </a:r>
          </a:p>
          <a:p>
            <a:endParaRPr lang="en-GB" sz="2300" b="1" dirty="0">
              <a:solidFill>
                <a:srgbClr val="575A76"/>
              </a:solidFill>
              <a:latin typeface="Gill Sans MT" panose="020B0502020104020203" pitchFamily="34" charset="0"/>
            </a:endParaRPr>
          </a:p>
          <a:p>
            <a:pPr algn="just"/>
            <a:r>
              <a:rPr lang="en-GB" sz="2300" dirty="0">
                <a:solidFill>
                  <a:srgbClr val="575A76"/>
                </a:solidFill>
                <a:latin typeface="Gill Sans MT" panose="020B0502020104020203" pitchFamily="34" charset="0"/>
              </a:rPr>
              <a:t>My name is …and I believe my UCAS predicted-grades should be changed against the advice of my teachers.</a:t>
            </a:r>
          </a:p>
          <a:p>
            <a:pPr algn="just"/>
            <a:endParaRPr lang="en-GB" sz="2300" dirty="0">
              <a:solidFill>
                <a:srgbClr val="575A76"/>
              </a:solidFill>
              <a:latin typeface="Gill Sans MT" panose="020B0502020104020203" pitchFamily="34" charset="0"/>
            </a:endParaRPr>
          </a:p>
          <a:p>
            <a:pPr marL="342900" indent="-342900" algn="just">
              <a:buFont typeface="Wingdings" panose="05000000000000000000" pitchFamily="2" charset="2"/>
              <a:buChar char="Ø"/>
            </a:pPr>
            <a:r>
              <a:rPr lang="en-GB" sz="2300" dirty="0">
                <a:solidFill>
                  <a:srgbClr val="575A76"/>
                </a:solidFill>
                <a:latin typeface="Gill Sans MT" panose="020B0502020104020203" pitchFamily="34" charset="0"/>
              </a:rPr>
              <a:t>I understand that revising these grades up is against the advice of the Sixth Form Leadership team, but I still wish to proceed. </a:t>
            </a:r>
          </a:p>
          <a:p>
            <a:pPr marL="342900" indent="-342900" algn="just">
              <a:buFont typeface="Wingdings" panose="05000000000000000000" pitchFamily="2" charset="2"/>
              <a:buChar char="Ø"/>
            </a:pPr>
            <a:r>
              <a:rPr lang="en-GB" sz="2300" dirty="0">
                <a:solidFill>
                  <a:srgbClr val="575A76"/>
                </a:solidFill>
                <a:latin typeface="Gill Sans MT" panose="020B0502020104020203" pitchFamily="34" charset="0"/>
              </a:rPr>
              <a:t>I accept that by changing these predicted grades, my teachers believe that I am reducing my chance of securing a place at university. </a:t>
            </a:r>
          </a:p>
          <a:p>
            <a:pPr marL="342900" indent="-342900" algn="just">
              <a:buFont typeface="Wingdings" panose="05000000000000000000" pitchFamily="2" charset="2"/>
              <a:buChar char="Ø"/>
            </a:pPr>
            <a:r>
              <a:rPr lang="en-GB" sz="2300" dirty="0">
                <a:solidFill>
                  <a:srgbClr val="575A76"/>
                </a:solidFill>
                <a:latin typeface="Gill Sans MT" panose="020B0502020104020203" pitchFamily="34" charset="0"/>
              </a:rPr>
              <a:t>I understand that the new UCAS predictions are not my teacher’s professional prediction based upon my performance so far throughout Yr12, but what I believe I can achieve by the end of Yr13.</a:t>
            </a:r>
          </a:p>
        </p:txBody>
      </p:sp>
      <p:pic>
        <p:nvPicPr>
          <p:cNvPr id="2" name="Picture 1">
            <a:extLst>
              <a:ext uri="{FF2B5EF4-FFF2-40B4-BE49-F238E27FC236}">
                <a16:creationId xmlns:a16="http://schemas.microsoft.com/office/drawing/2014/main" id="{41C6DD33-20DE-4A59-8542-B80F43CE748F}"/>
              </a:ext>
            </a:extLst>
          </p:cNvPr>
          <p:cNvPicPr>
            <a:picLocks noChangeAspect="1"/>
          </p:cNvPicPr>
          <p:nvPr/>
        </p:nvPicPr>
        <p:blipFill>
          <a:blip r:embed="rId3"/>
          <a:stretch>
            <a:fillRect/>
          </a:stretch>
        </p:blipFill>
        <p:spPr>
          <a:xfrm>
            <a:off x="8049934" y="1433465"/>
            <a:ext cx="3625773" cy="5163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 name="Straight Arrow Connector 3">
            <a:extLst>
              <a:ext uri="{FF2B5EF4-FFF2-40B4-BE49-F238E27FC236}">
                <a16:creationId xmlns:a16="http://schemas.microsoft.com/office/drawing/2014/main" id="{02BDD9CE-B570-4CCB-89E3-F2DD3626A612}"/>
              </a:ext>
            </a:extLst>
          </p:cNvPr>
          <p:cNvCxnSpPr/>
          <p:nvPr/>
        </p:nvCxnSpPr>
        <p:spPr>
          <a:xfrm flipV="1">
            <a:off x="7543800" y="3252984"/>
            <a:ext cx="651163" cy="762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222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grpSp>
        <p:nvGrpSpPr>
          <p:cNvPr id="3" name="Group 2">
            <a:extLst>
              <a:ext uri="{FF2B5EF4-FFF2-40B4-BE49-F238E27FC236}">
                <a16:creationId xmlns:a16="http://schemas.microsoft.com/office/drawing/2014/main" id="{852351B2-C4A4-47E2-99D6-311CD92EFEC5}"/>
              </a:ext>
            </a:extLst>
          </p:cNvPr>
          <p:cNvGrpSpPr/>
          <p:nvPr/>
        </p:nvGrpSpPr>
        <p:grpSpPr>
          <a:xfrm>
            <a:off x="7745549" y="4917335"/>
            <a:ext cx="4446451" cy="2215991"/>
            <a:chOff x="8001188" y="5111541"/>
            <a:chExt cx="4446451" cy="2215991"/>
          </a:xfrm>
        </p:grpSpPr>
        <p:sp>
          <p:nvSpPr>
            <p:cNvPr id="7" name="TextBox 6">
              <a:extLst>
                <a:ext uri="{FF2B5EF4-FFF2-40B4-BE49-F238E27FC236}">
                  <a16:creationId xmlns:a16="http://schemas.microsoft.com/office/drawing/2014/main" id="{DFF61D96-050B-4FF9-B4D1-EB572A578560}"/>
                </a:ext>
              </a:extLst>
            </p:cNvPr>
            <p:cNvSpPr txBox="1"/>
            <p:nvPr/>
          </p:nvSpPr>
          <p:spPr>
            <a:xfrm>
              <a:off x="9782365" y="5685045"/>
              <a:ext cx="2409636" cy="830997"/>
            </a:xfrm>
            <a:prstGeom prst="rect">
              <a:avLst/>
            </a:prstGeom>
            <a:noFill/>
          </p:spPr>
          <p:txBody>
            <a:bodyPr wrap="square" rtlCol="0">
              <a:spAutoFit/>
            </a:bodyPr>
            <a:lstStyle/>
            <a:p>
              <a:r>
                <a:rPr lang="en-GB" sz="4800" dirty="0">
                  <a:solidFill>
                    <a:srgbClr val="E5AD28"/>
                  </a:solidFill>
                  <a:effectLst>
                    <a:outerShdw blurRad="38100" dist="38100" dir="2700000" algn="tl">
                      <a:srgbClr val="000000">
                        <a:alpha val="43137"/>
                      </a:srgbClr>
                    </a:outerShdw>
                  </a:effectLst>
                  <a:latin typeface="Magneto" panose="04030805050802020D02" pitchFamily="82" charset="0"/>
                </a:rPr>
                <a:t>espect</a:t>
              </a:r>
            </a:p>
          </p:txBody>
        </p:sp>
        <p:sp>
          <p:nvSpPr>
            <p:cNvPr id="9" name="TextBox 8">
              <a:extLst>
                <a:ext uri="{FF2B5EF4-FFF2-40B4-BE49-F238E27FC236}">
                  <a16:creationId xmlns:a16="http://schemas.microsoft.com/office/drawing/2014/main" id="{667CE9AB-0704-401A-9DDF-C249DD9AB6A9}"/>
                </a:ext>
              </a:extLst>
            </p:cNvPr>
            <p:cNvSpPr txBox="1"/>
            <p:nvPr/>
          </p:nvSpPr>
          <p:spPr>
            <a:xfrm>
              <a:off x="9782364" y="6219537"/>
              <a:ext cx="2665275" cy="830997"/>
            </a:xfrm>
            <a:prstGeom prst="rect">
              <a:avLst/>
            </a:prstGeom>
            <a:noFill/>
          </p:spPr>
          <p:txBody>
            <a:bodyPr wrap="square" rtlCol="0">
              <a:spAutoFit/>
            </a:bodyPr>
            <a:lstStyle/>
            <a:p>
              <a:r>
                <a:rPr lang="en-GB" sz="4800" dirty="0">
                  <a:solidFill>
                    <a:srgbClr val="575A76"/>
                  </a:solidFill>
                  <a:latin typeface="Magneto" panose="04030805050802020D02" pitchFamily="82" charset="0"/>
                </a:rPr>
                <a:t>ights</a:t>
              </a:r>
            </a:p>
          </p:txBody>
        </p:sp>
        <p:sp>
          <p:nvSpPr>
            <p:cNvPr id="10" name="TextBox 9">
              <a:extLst>
                <a:ext uri="{FF2B5EF4-FFF2-40B4-BE49-F238E27FC236}">
                  <a16:creationId xmlns:a16="http://schemas.microsoft.com/office/drawing/2014/main" id="{B7B23566-E64F-4E38-B947-570EA8960604}"/>
                </a:ext>
              </a:extLst>
            </p:cNvPr>
            <p:cNvSpPr txBox="1"/>
            <p:nvPr/>
          </p:nvSpPr>
          <p:spPr>
            <a:xfrm>
              <a:off x="9782364" y="5269547"/>
              <a:ext cx="2665275" cy="830997"/>
            </a:xfrm>
            <a:prstGeom prst="rect">
              <a:avLst/>
            </a:prstGeom>
            <a:noFill/>
          </p:spPr>
          <p:txBody>
            <a:bodyPr wrap="square" rtlCol="0">
              <a:spAutoFit/>
            </a:bodyPr>
            <a:lstStyle/>
            <a:p>
              <a:r>
                <a:rPr lang="en-GB" sz="4800" dirty="0">
                  <a:ln w="38100">
                    <a:solidFill>
                      <a:srgbClr val="DBA52D"/>
                    </a:solidFill>
                  </a:ln>
                  <a:solidFill>
                    <a:srgbClr val="575A76"/>
                  </a:solidFill>
                  <a:latin typeface="Magneto" panose="04030805050802020D02" pitchFamily="82" charset="0"/>
                </a:rPr>
                <a:t>ewards</a:t>
              </a:r>
            </a:p>
          </p:txBody>
        </p:sp>
        <p:sp>
          <p:nvSpPr>
            <p:cNvPr id="13" name="Rectangle 12">
              <a:extLst>
                <a:ext uri="{FF2B5EF4-FFF2-40B4-BE49-F238E27FC236}">
                  <a16:creationId xmlns:a16="http://schemas.microsoft.com/office/drawing/2014/main" id="{FB70CAA7-2CD5-4C59-93EA-B1D9FDA31C28}"/>
                </a:ext>
              </a:extLst>
            </p:cNvPr>
            <p:cNvSpPr/>
            <p:nvPr/>
          </p:nvSpPr>
          <p:spPr>
            <a:xfrm>
              <a:off x="8001188" y="5111541"/>
              <a:ext cx="3562350" cy="2215991"/>
            </a:xfrm>
            <a:prstGeom prst="rect">
              <a:avLst/>
            </a:prstGeom>
          </p:spPr>
          <p:txBody>
            <a:bodyPr wrap="square">
              <a:spAutoFit/>
            </a:bodyPr>
            <a:lstStyle/>
            <a:p>
              <a:r>
                <a:rPr lang="en-GB" sz="13800" dirty="0">
                  <a:solidFill>
                    <a:srgbClr val="575A76"/>
                  </a:solidFill>
                  <a:latin typeface="Magneto" panose="04030805050802020D02" pitchFamily="82" charset="0"/>
                </a:rPr>
                <a:t>R</a:t>
              </a:r>
              <a:endParaRPr lang="en-GB" sz="2400" dirty="0">
                <a:solidFill>
                  <a:srgbClr val="575A76"/>
                </a:solidFill>
              </a:endParaRPr>
            </a:p>
          </p:txBody>
        </p:sp>
      </p:gr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8" name="Rectangle 7">
            <a:extLst>
              <a:ext uri="{FF2B5EF4-FFF2-40B4-BE49-F238E27FC236}">
                <a16:creationId xmlns:a16="http://schemas.microsoft.com/office/drawing/2014/main" id="{CAD6A4AA-C270-46D4-B11E-D4C213B6B26D}"/>
              </a:ext>
            </a:extLst>
          </p:cNvPr>
          <p:cNvSpPr/>
          <p:nvPr/>
        </p:nvSpPr>
        <p:spPr>
          <a:xfrm>
            <a:off x="95251" y="1215043"/>
            <a:ext cx="8485818" cy="4616648"/>
          </a:xfrm>
          <a:prstGeom prst="rect">
            <a:avLst/>
          </a:prstGeom>
          <a:noFill/>
        </p:spPr>
        <p:txBody>
          <a:bodyPr wrap="square" lIns="91440" tIns="45720" rIns="91440" bIns="45720">
            <a:spAutoFit/>
          </a:bodyPr>
          <a:lstStyle/>
          <a:p>
            <a:pPr algn="ctr"/>
            <a:r>
              <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Year 12 Key Dates:</a:t>
            </a:r>
          </a:p>
          <a:p>
            <a:pPr marL="457200" indent="-457200">
              <a:buFont typeface="Wingdings" panose="05000000000000000000" pitchFamily="2" charset="2"/>
              <a:buChar char="Ø"/>
            </a:pPr>
            <a:r>
              <a:rPr lang="en-US" sz="30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Last chance for subject changes</a:t>
            </a:r>
            <a:r>
              <a:rPr lang="en-US" sz="30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 – 29 September</a:t>
            </a:r>
          </a:p>
          <a:p>
            <a:pPr marL="457200" indent="-457200">
              <a:buFont typeface="Wingdings" panose="05000000000000000000" pitchFamily="2" charset="2"/>
              <a:buChar char="Ø"/>
            </a:pPr>
            <a:r>
              <a:rPr lang="en-US" sz="30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PPE 1 (exams):  4 - 8 December</a:t>
            </a:r>
          </a:p>
          <a:p>
            <a:pPr marL="457200" indent="-457200">
              <a:buFont typeface="Wingdings" panose="05000000000000000000" pitchFamily="2" charset="2"/>
              <a:buChar char="Ø"/>
            </a:pPr>
            <a:r>
              <a:rPr lang="en-US" sz="30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PPE 2 (exams): 24 June - 5 July </a:t>
            </a:r>
          </a:p>
          <a:p>
            <a:pPr marL="457200" indent="-457200">
              <a:buFont typeface="Wingdings" panose="05000000000000000000" pitchFamily="2" charset="2"/>
              <a:buChar char="Ø"/>
            </a:pPr>
            <a:r>
              <a:rPr lang="en-US" sz="30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IM 1 (report): Late January (TBC)</a:t>
            </a:r>
          </a:p>
          <a:p>
            <a:pPr marL="457200" indent="-457200">
              <a:buFont typeface="Wingdings" panose="05000000000000000000" pitchFamily="2" charset="2"/>
              <a:buChar char="Ø"/>
            </a:pPr>
            <a:r>
              <a:rPr lang="en-US" sz="30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IM 2 (report): Late July (before EOY)</a:t>
            </a:r>
          </a:p>
          <a:p>
            <a:pPr marL="457200" indent="-457200">
              <a:buFont typeface="Wingdings" panose="05000000000000000000" pitchFamily="2" charset="2"/>
              <a:buChar char="Ø"/>
            </a:pPr>
            <a:r>
              <a:rPr lang="en-US" sz="30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Head Boy Applications: Term 2 (TBC Jan – Mar)</a:t>
            </a:r>
          </a:p>
          <a:p>
            <a:pPr marL="457200" indent="-457200">
              <a:buFont typeface="Wingdings" panose="05000000000000000000" pitchFamily="2" charset="2"/>
              <a:buChar char="Ø"/>
            </a:pPr>
            <a:r>
              <a:rPr lang="en-US" sz="30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Work Experience: July (TBC)</a:t>
            </a:r>
          </a:p>
          <a:p>
            <a:pPr marL="457200" indent="-457200">
              <a:buFont typeface="Wingdings" panose="05000000000000000000" pitchFamily="2" charset="2"/>
              <a:buChar char="Ø"/>
            </a:pPr>
            <a:endParaRPr lang="en-US" sz="30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endParaRPr>
          </a:p>
        </p:txBody>
      </p:sp>
    </p:spTree>
    <p:extLst>
      <p:ext uri="{BB962C8B-B14F-4D97-AF65-F5344CB8AC3E}">
        <p14:creationId xmlns:p14="http://schemas.microsoft.com/office/powerpoint/2010/main" val="3737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11" name="TextBox 10">
            <a:extLst>
              <a:ext uri="{FF2B5EF4-FFF2-40B4-BE49-F238E27FC236}">
                <a16:creationId xmlns:a16="http://schemas.microsoft.com/office/drawing/2014/main" id="{C481DBBF-5C03-4676-893B-EA8EDF949C64}"/>
              </a:ext>
            </a:extLst>
          </p:cNvPr>
          <p:cNvSpPr txBox="1"/>
          <p:nvPr/>
        </p:nvSpPr>
        <p:spPr>
          <a:xfrm>
            <a:off x="95250" y="1142071"/>
            <a:ext cx="7448550" cy="5401479"/>
          </a:xfrm>
          <a:prstGeom prst="rect">
            <a:avLst/>
          </a:prstGeom>
          <a:noFill/>
        </p:spPr>
        <p:txBody>
          <a:bodyPr wrap="square" rtlCol="0">
            <a:spAutoFit/>
          </a:bodyPr>
          <a:lstStyle/>
          <a:p>
            <a:r>
              <a:rPr lang="en-GB" sz="2300" b="1" dirty="0">
                <a:solidFill>
                  <a:srgbClr val="575A76"/>
                </a:solidFill>
                <a:latin typeface="Gill Sans MT" panose="020B0502020104020203" pitchFamily="34" charset="0"/>
              </a:rPr>
              <a:t>Text:</a:t>
            </a:r>
          </a:p>
          <a:p>
            <a:endParaRPr lang="en-GB" sz="2300" b="1" dirty="0">
              <a:solidFill>
                <a:srgbClr val="575A76"/>
              </a:solidFill>
              <a:latin typeface="Gill Sans MT" panose="020B0502020104020203" pitchFamily="34" charset="0"/>
            </a:endParaRPr>
          </a:p>
          <a:p>
            <a:pPr marL="342900" indent="-342900" algn="just">
              <a:buFont typeface="Wingdings" panose="05000000000000000000" pitchFamily="2" charset="2"/>
              <a:buChar char="Ø"/>
            </a:pPr>
            <a:r>
              <a:rPr lang="en-GB" sz="2300" dirty="0">
                <a:solidFill>
                  <a:srgbClr val="575A76"/>
                </a:solidFill>
                <a:latin typeface="Gill Sans MT" panose="020B0502020104020203" pitchFamily="34" charset="0"/>
              </a:rPr>
              <a:t>I accept that by changing the UCAS predictions, I may receive offers from universities which I am not currently on course to meet.</a:t>
            </a:r>
          </a:p>
          <a:p>
            <a:pPr marL="342900" indent="-342900" algn="just">
              <a:buFont typeface="Wingdings" panose="05000000000000000000" pitchFamily="2" charset="2"/>
              <a:buChar char="Ø"/>
            </a:pPr>
            <a:r>
              <a:rPr lang="en-GB" sz="2300" dirty="0">
                <a:solidFill>
                  <a:srgbClr val="575A76"/>
                </a:solidFill>
                <a:latin typeface="Gill Sans MT" panose="020B0502020104020203" pitchFamily="34" charset="0"/>
              </a:rPr>
              <a:t>I accept full accountability for the revised grades, as they are beyond what my teacher predicted using their professional judgement. </a:t>
            </a:r>
          </a:p>
          <a:p>
            <a:pPr marL="342900" indent="-342900" algn="just">
              <a:buFont typeface="Wingdings" panose="05000000000000000000" pitchFamily="2" charset="2"/>
              <a:buChar char="Ø"/>
            </a:pPr>
            <a:r>
              <a:rPr lang="en-GB" sz="2300" dirty="0">
                <a:solidFill>
                  <a:srgbClr val="575A76"/>
                </a:solidFill>
                <a:latin typeface="Gill Sans MT" panose="020B0502020104020203" pitchFamily="34" charset="0"/>
              </a:rPr>
              <a:t>I accept full responsibility should I not achieve these grades in my final exams, and consequently fail to secure a place at university.</a:t>
            </a:r>
          </a:p>
          <a:p>
            <a:pPr marL="342900" indent="-342900" algn="just">
              <a:buFont typeface="Wingdings" panose="05000000000000000000" pitchFamily="2" charset="2"/>
              <a:buChar char="Ø"/>
            </a:pPr>
            <a:r>
              <a:rPr lang="en-GB" sz="2300" dirty="0">
                <a:solidFill>
                  <a:srgbClr val="575A76"/>
                </a:solidFill>
                <a:latin typeface="Gill Sans MT" panose="020B0502020104020203" pitchFamily="34" charset="0"/>
              </a:rPr>
              <a:t>I understand that my teachers only believe I may be able to achieve these grades if I action the following SMART targets immediately and before I submit my UCAS application (before Xmas Break).</a:t>
            </a:r>
          </a:p>
        </p:txBody>
      </p:sp>
      <p:pic>
        <p:nvPicPr>
          <p:cNvPr id="2" name="Picture 1">
            <a:extLst>
              <a:ext uri="{FF2B5EF4-FFF2-40B4-BE49-F238E27FC236}">
                <a16:creationId xmlns:a16="http://schemas.microsoft.com/office/drawing/2014/main" id="{41C6DD33-20DE-4A59-8542-B80F43CE748F}"/>
              </a:ext>
            </a:extLst>
          </p:cNvPr>
          <p:cNvPicPr>
            <a:picLocks noChangeAspect="1"/>
          </p:cNvPicPr>
          <p:nvPr/>
        </p:nvPicPr>
        <p:blipFill>
          <a:blip r:embed="rId3"/>
          <a:stretch>
            <a:fillRect/>
          </a:stretch>
        </p:blipFill>
        <p:spPr>
          <a:xfrm>
            <a:off x="8049934" y="1433465"/>
            <a:ext cx="3625773" cy="5163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 name="Straight Arrow Connector 3">
            <a:extLst>
              <a:ext uri="{FF2B5EF4-FFF2-40B4-BE49-F238E27FC236}">
                <a16:creationId xmlns:a16="http://schemas.microsoft.com/office/drawing/2014/main" id="{02BDD9CE-B570-4CCB-89E3-F2DD3626A612}"/>
              </a:ext>
            </a:extLst>
          </p:cNvPr>
          <p:cNvCxnSpPr/>
          <p:nvPr/>
        </p:nvCxnSpPr>
        <p:spPr>
          <a:xfrm flipV="1">
            <a:off x="7543800" y="4014984"/>
            <a:ext cx="651163" cy="762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679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pic>
        <p:nvPicPr>
          <p:cNvPr id="2" name="Picture 1">
            <a:extLst>
              <a:ext uri="{FF2B5EF4-FFF2-40B4-BE49-F238E27FC236}">
                <a16:creationId xmlns:a16="http://schemas.microsoft.com/office/drawing/2014/main" id="{41C6DD33-20DE-4A59-8542-B80F43CE748F}"/>
              </a:ext>
            </a:extLst>
          </p:cNvPr>
          <p:cNvPicPr>
            <a:picLocks noChangeAspect="1"/>
          </p:cNvPicPr>
          <p:nvPr/>
        </p:nvPicPr>
        <p:blipFill>
          <a:blip r:embed="rId3"/>
          <a:stretch>
            <a:fillRect/>
          </a:stretch>
        </p:blipFill>
        <p:spPr>
          <a:xfrm>
            <a:off x="8049934" y="1433465"/>
            <a:ext cx="3625773" cy="5163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 name="Straight Arrow Connector 3">
            <a:extLst>
              <a:ext uri="{FF2B5EF4-FFF2-40B4-BE49-F238E27FC236}">
                <a16:creationId xmlns:a16="http://schemas.microsoft.com/office/drawing/2014/main" id="{02BDD9CE-B570-4CCB-89E3-F2DD3626A612}"/>
              </a:ext>
            </a:extLst>
          </p:cNvPr>
          <p:cNvCxnSpPr>
            <a:cxnSpLocks/>
          </p:cNvCxnSpPr>
          <p:nvPr/>
        </p:nvCxnSpPr>
        <p:spPr>
          <a:xfrm>
            <a:off x="6788727" y="5943600"/>
            <a:ext cx="1385455" cy="1357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9F961E9C-F4AD-4ECF-AE55-452D74DCC9C7}"/>
              </a:ext>
            </a:extLst>
          </p:cNvPr>
          <p:cNvPicPr>
            <a:picLocks noChangeAspect="1"/>
          </p:cNvPicPr>
          <p:nvPr/>
        </p:nvPicPr>
        <p:blipFill>
          <a:blip r:embed="rId4"/>
          <a:stretch>
            <a:fillRect/>
          </a:stretch>
        </p:blipFill>
        <p:spPr>
          <a:xfrm>
            <a:off x="95249" y="1335810"/>
            <a:ext cx="7697719" cy="4607790"/>
          </a:xfrm>
          <a:prstGeom prst="rect">
            <a:avLst/>
          </a:prstGeom>
        </p:spPr>
      </p:pic>
    </p:spTree>
    <p:extLst>
      <p:ext uri="{BB962C8B-B14F-4D97-AF65-F5344CB8AC3E}">
        <p14:creationId xmlns:p14="http://schemas.microsoft.com/office/powerpoint/2010/main" val="173818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grpSp>
        <p:nvGrpSpPr>
          <p:cNvPr id="3" name="Group 2">
            <a:extLst>
              <a:ext uri="{FF2B5EF4-FFF2-40B4-BE49-F238E27FC236}">
                <a16:creationId xmlns:a16="http://schemas.microsoft.com/office/drawing/2014/main" id="{852351B2-C4A4-47E2-99D6-311CD92EFEC5}"/>
              </a:ext>
            </a:extLst>
          </p:cNvPr>
          <p:cNvGrpSpPr/>
          <p:nvPr/>
        </p:nvGrpSpPr>
        <p:grpSpPr>
          <a:xfrm>
            <a:off x="7745549" y="4917335"/>
            <a:ext cx="4446451" cy="2215991"/>
            <a:chOff x="8001188" y="5111541"/>
            <a:chExt cx="4446451" cy="2215991"/>
          </a:xfrm>
        </p:grpSpPr>
        <p:sp>
          <p:nvSpPr>
            <p:cNvPr id="7" name="TextBox 6">
              <a:extLst>
                <a:ext uri="{FF2B5EF4-FFF2-40B4-BE49-F238E27FC236}">
                  <a16:creationId xmlns:a16="http://schemas.microsoft.com/office/drawing/2014/main" id="{DFF61D96-050B-4FF9-B4D1-EB572A578560}"/>
                </a:ext>
              </a:extLst>
            </p:cNvPr>
            <p:cNvSpPr txBox="1"/>
            <p:nvPr/>
          </p:nvSpPr>
          <p:spPr>
            <a:xfrm>
              <a:off x="9782365" y="5685045"/>
              <a:ext cx="2409636" cy="830997"/>
            </a:xfrm>
            <a:prstGeom prst="rect">
              <a:avLst/>
            </a:prstGeom>
            <a:noFill/>
          </p:spPr>
          <p:txBody>
            <a:bodyPr wrap="square" rtlCol="0">
              <a:spAutoFit/>
            </a:bodyPr>
            <a:lstStyle/>
            <a:p>
              <a:r>
                <a:rPr lang="en-GB" sz="4800" dirty="0">
                  <a:solidFill>
                    <a:srgbClr val="E5AD28"/>
                  </a:solidFill>
                  <a:effectLst>
                    <a:outerShdw blurRad="38100" dist="38100" dir="2700000" algn="tl">
                      <a:srgbClr val="000000">
                        <a:alpha val="43137"/>
                      </a:srgbClr>
                    </a:outerShdw>
                  </a:effectLst>
                  <a:latin typeface="Magneto" panose="04030805050802020D02" pitchFamily="82" charset="0"/>
                </a:rPr>
                <a:t>espect</a:t>
              </a:r>
            </a:p>
          </p:txBody>
        </p:sp>
        <p:sp>
          <p:nvSpPr>
            <p:cNvPr id="9" name="TextBox 8">
              <a:extLst>
                <a:ext uri="{FF2B5EF4-FFF2-40B4-BE49-F238E27FC236}">
                  <a16:creationId xmlns:a16="http://schemas.microsoft.com/office/drawing/2014/main" id="{667CE9AB-0704-401A-9DDF-C249DD9AB6A9}"/>
                </a:ext>
              </a:extLst>
            </p:cNvPr>
            <p:cNvSpPr txBox="1"/>
            <p:nvPr/>
          </p:nvSpPr>
          <p:spPr>
            <a:xfrm>
              <a:off x="9782364" y="6219537"/>
              <a:ext cx="2665275" cy="830997"/>
            </a:xfrm>
            <a:prstGeom prst="rect">
              <a:avLst/>
            </a:prstGeom>
            <a:noFill/>
          </p:spPr>
          <p:txBody>
            <a:bodyPr wrap="square" rtlCol="0">
              <a:spAutoFit/>
            </a:bodyPr>
            <a:lstStyle/>
            <a:p>
              <a:r>
                <a:rPr lang="en-GB" sz="4800" dirty="0">
                  <a:solidFill>
                    <a:srgbClr val="575A76"/>
                  </a:solidFill>
                  <a:latin typeface="Magneto" panose="04030805050802020D02" pitchFamily="82" charset="0"/>
                </a:rPr>
                <a:t>ights</a:t>
              </a:r>
            </a:p>
          </p:txBody>
        </p:sp>
        <p:sp>
          <p:nvSpPr>
            <p:cNvPr id="10" name="TextBox 9">
              <a:extLst>
                <a:ext uri="{FF2B5EF4-FFF2-40B4-BE49-F238E27FC236}">
                  <a16:creationId xmlns:a16="http://schemas.microsoft.com/office/drawing/2014/main" id="{B7B23566-E64F-4E38-B947-570EA8960604}"/>
                </a:ext>
              </a:extLst>
            </p:cNvPr>
            <p:cNvSpPr txBox="1"/>
            <p:nvPr/>
          </p:nvSpPr>
          <p:spPr>
            <a:xfrm>
              <a:off x="9782364" y="5269547"/>
              <a:ext cx="2665275" cy="830997"/>
            </a:xfrm>
            <a:prstGeom prst="rect">
              <a:avLst/>
            </a:prstGeom>
            <a:noFill/>
          </p:spPr>
          <p:txBody>
            <a:bodyPr wrap="square" rtlCol="0">
              <a:spAutoFit/>
            </a:bodyPr>
            <a:lstStyle/>
            <a:p>
              <a:r>
                <a:rPr lang="en-GB" sz="4800" dirty="0">
                  <a:ln w="38100">
                    <a:solidFill>
                      <a:srgbClr val="DBA52D"/>
                    </a:solidFill>
                  </a:ln>
                  <a:solidFill>
                    <a:srgbClr val="575A76"/>
                  </a:solidFill>
                  <a:latin typeface="Magneto" panose="04030805050802020D02" pitchFamily="82" charset="0"/>
                </a:rPr>
                <a:t>ewards</a:t>
              </a:r>
            </a:p>
          </p:txBody>
        </p:sp>
        <p:sp>
          <p:nvSpPr>
            <p:cNvPr id="13" name="Rectangle 12">
              <a:extLst>
                <a:ext uri="{FF2B5EF4-FFF2-40B4-BE49-F238E27FC236}">
                  <a16:creationId xmlns:a16="http://schemas.microsoft.com/office/drawing/2014/main" id="{FB70CAA7-2CD5-4C59-93EA-B1D9FDA31C28}"/>
                </a:ext>
              </a:extLst>
            </p:cNvPr>
            <p:cNvSpPr/>
            <p:nvPr/>
          </p:nvSpPr>
          <p:spPr>
            <a:xfrm>
              <a:off x="8001188" y="5111541"/>
              <a:ext cx="3562350" cy="2215991"/>
            </a:xfrm>
            <a:prstGeom prst="rect">
              <a:avLst/>
            </a:prstGeom>
          </p:spPr>
          <p:txBody>
            <a:bodyPr wrap="square">
              <a:spAutoFit/>
            </a:bodyPr>
            <a:lstStyle/>
            <a:p>
              <a:r>
                <a:rPr lang="en-GB" sz="13800" dirty="0">
                  <a:solidFill>
                    <a:srgbClr val="575A76"/>
                  </a:solidFill>
                  <a:latin typeface="Magneto" panose="04030805050802020D02" pitchFamily="82" charset="0"/>
                </a:rPr>
                <a:t>R</a:t>
              </a:r>
              <a:endParaRPr lang="en-GB" sz="2400" dirty="0">
                <a:solidFill>
                  <a:srgbClr val="575A76"/>
                </a:solidFill>
              </a:endParaRPr>
            </a:p>
          </p:txBody>
        </p:sp>
      </p:gr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8" name="Rectangle 7">
            <a:extLst>
              <a:ext uri="{FF2B5EF4-FFF2-40B4-BE49-F238E27FC236}">
                <a16:creationId xmlns:a16="http://schemas.microsoft.com/office/drawing/2014/main" id="{CAD6A4AA-C270-46D4-B11E-D4C213B6B26D}"/>
              </a:ext>
            </a:extLst>
          </p:cNvPr>
          <p:cNvSpPr/>
          <p:nvPr/>
        </p:nvSpPr>
        <p:spPr>
          <a:xfrm>
            <a:off x="95251" y="1215043"/>
            <a:ext cx="9715176" cy="4724370"/>
          </a:xfrm>
          <a:prstGeom prst="rect">
            <a:avLst/>
          </a:prstGeom>
          <a:noFill/>
        </p:spPr>
        <p:txBody>
          <a:bodyPr wrap="square" lIns="91440" tIns="45720" rIns="91440" bIns="45720">
            <a:spAutoFit/>
          </a:bodyPr>
          <a:lstStyle/>
          <a:p>
            <a:pPr algn="ctr"/>
            <a:r>
              <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Year 13 Key Dates:</a:t>
            </a:r>
          </a:p>
          <a:p>
            <a:pPr marL="457200" indent="-457200">
              <a:buFont typeface="Wingdings" panose="05000000000000000000" pitchFamily="2" charset="2"/>
              <a:buChar char="Ø"/>
            </a:pPr>
            <a:r>
              <a:rPr lang="en-US" sz="19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UCAS Application Cycle Opens: 5 September</a:t>
            </a:r>
          </a:p>
          <a:p>
            <a:pPr marL="457200" indent="-457200">
              <a:buFont typeface="Wingdings" panose="05000000000000000000" pitchFamily="2" charset="2"/>
              <a:buChar char="Ø"/>
            </a:pPr>
            <a:r>
              <a:rPr lang="en-US" sz="19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University Admissions Test Application Deadline: 22 September</a:t>
            </a:r>
          </a:p>
          <a:p>
            <a:pPr marL="457200" indent="-457200">
              <a:buFont typeface="Wingdings" panose="05000000000000000000" pitchFamily="2" charset="2"/>
              <a:buChar char="Ø"/>
            </a:pPr>
            <a:r>
              <a:rPr lang="en-US" sz="19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Deadline for UCAS </a:t>
            </a:r>
            <a:r>
              <a:rPr lang="en-US" sz="19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Application for conservatoire music applications: 2 October</a:t>
            </a:r>
          </a:p>
          <a:p>
            <a:pPr marL="457200" indent="-457200">
              <a:buFont typeface="Wingdings" panose="05000000000000000000" pitchFamily="2" charset="2"/>
              <a:buChar char="Ø"/>
            </a:pPr>
            <a:r>
              <a:rPr lang="en-US" sz="19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Deadline for UCAS Application for </a:t>
            </a:r>
            <a:r>
              <a:rPr lang="en-GB" sz="19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Deadline for applications to the universities of Oxford and Cambridge, and for most courses in medicine/ science: 16 October</a:t>
            </a:r>
            <a:endParaRPr lang="en-US" sz="19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endParaRPr>
          </a:p>
          <a:p>
            <a:pPr marL="457200" indent="-457200">
              <a:buFont typeface="Wingdings" panose="05000000000000000000" pitchFamily="2" charset="2"/>
              <a:buChar char="Ø"/>
            </a:pPr>
            <a:r>
              <a:rPr lang="en-US" sz="19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Deadline for UCAS Application </a:t>
            </a:r>
            <a:r>
              <a:rPr lang="en-GB" sz="19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for most undergraduate courses: 31January</a:t>
            </a:r>
          </a:p>
          <a:p>
            <a:pPr marL="457200" indent="-457200">
              <a:buFont typeface="Wingdings" panose="05000000000000000000" pitchFamily="2" charset="2"/>
              <a:buChar char="Ø"/>
            </a:pPr>
            <a:r>
              <a:rPr lang="en-GB" sz="19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UCAS Extra Opens (chance to add 1 more choice if no offers): 5 February (closes 4 July)</a:t>
            </a:r>
            <a:endParaRPr lang="en-US" sz="19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endParaRPr>
          </a:p>
          <a:p>
            <a:pPr marL="457200" indent="-457200">
              <a:buFont typeface="Wingdings" panose="05000000000000000000" pitchFamily="2" charset="2"/>
              <a:buChar char="Ø"/>
            </a:pPr>
            <a:r>
              <a:rPr lang="en-US" sz="19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PPE 1 </a:t>
            </a:r>
            <a:r>
              <a:rPr lang="en-US" sz="19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(exams): 27 November - 8 December</a:t>
            </a:r>
          </a:p>
          <a:p>
            <a:pPr marL="457200" indent="-457200">
              <a:buFont typeface="Wingdings" panose="05000000000000000000" pitchFamily="2" charset="2"/>
              <a:buChar char="Ø"/>
            </a:pPr>
            <a:r>
              <a:rPr lang="en-US" sz="19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PPE 2 (exams): 18 - 29 March</a:t>
            </a:r>
          </a:p>
          <a:p>
            <a:pPr marL="457200" indent="-457200">
              <a:buFont typeface="Wingdings" panose="05000000000000000000" pitchFamily="2" charset="2"/>
              <a:buChar char="Ø"/>
            </a:pPr>
            <a:r>
              <a:rPr lang="en-US" sz="19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IM (report) 1: Late January (TBC)</a:t>
            </a:r>
          </a:p>
          <a:p>
            <a:pPr marL="457200" indent="-457200">
              <a:buFont typeface="Wingdings" panose="05000000000000000000" pitchFamily="2" charset="2"/>
              <a:buChar char="Ø"/>
            </a:pPr>
            <a:r>
              <a:rPr lang="en-US" sz="19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IM (report) 2: Early May (TBC)</a:t>
            </a:r>
          </a:p>
          <a:p>
            <a:pPr marL="457200" indent="-457200">
              <a:buFont typeface="Wingdings" panose="05000000000000000000" pitchFamily="2" charset="2"/>
              <a:buChar char="Ø"/>
            </a:pPr>
            <a:r>
              <a:rPr lang="en-US" sz="19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Final Exams: 13 May - 21 June* </a:t>
            </a:r>
            <a:r>
              <a:rPr lang="en-US" sz="1900" b="0" i="1"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provisional</a:t>
            </a:r>
            <a:r>
              <a:rPr lang="en-US" sz="1900" i="1"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 and subject to change </a:t>
            </a:r>
          </a:p>
          <a:p>
            <a:pPr marL="457200" indent="-457200">
              <a:buFont typeface="Wingdings" panose="05000000000000000000" pitchFamily="2" charset="2"/>
              <a:buChar char="Ø"/>
            </a:pPr>
            <a:r>
              <a:rPr lang="en-US" sz="19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A Level Results Day – 15 August</a:t>
            </a:r>
            <a:endParaRPr lang="en-US" sz="1900" b="0" cap="none" spc="0" dirty="0">
              <a:ln w="0"/>
              <a:solidFill>
                <a:srgbClr val="575A76"/>
              </a:solidFill>
              <a:latin typeface="Gill Sans MT" panose="020B0502020104020203" pitchFamily="34" charset="0"/>
            </a:endParaRPr>
          </a:p>
        </p:txBody>
      </p:sp>
    </p:spTree>
    <p:extLst>
      <p:ext uri="{BB962C8B-B14F-4D97-AF65-F5344CB8AC3E}">
        <p14:creationId xmlns:p14="http://schemas.microsoft.com/office/powerpoint/2010/main" val="306534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grpSp>
        <p:nvGrpSpPr>
          <p:cNvPr id="3" name="Group 2">
            <a:extLst>
              <a:ext uri="{FF2B5EF4-FFF2-40B4-BE49-F238E27FC236}">
                <a16:creationId xmlns:a16="http://schemas.microsoft.com/office/drawing/2014/main" id="{852351B2-C4A4-47E2-99D6-311CD92EFEC5}"/>
              </a:ext>
            </a:extLst>
          </p:cNvPr>
          <p:cNvGrpSpPr/>
          <p:nvPr/>
        </p:nvGrpSpPr>
        <p:grpSpPr>
          <a:xfrm>
            <a:off x="7745549" y="4917335"/>
            <a:ext cx="4446451" cy="2215991"/>
            <a:chOff x="8001188" y="5111541"/>
            <a:chExt cx="4446451" cy="2215991"/>
          </a:xfrm>
        </p:grpSpPr>
        <p:sp>
          <p:nvSpPr>
            <p:cNvPr id="7" name="TextBox 6">
              <a:extLst>
                <a:ext uri="{FF2B5EF4-FFF2-40B4-BE49-F238E27FC236}">
                  <a16:creationId xmlns:a16="http://schemas.microsoft.com/office/drawing/2014/main" id="{DFF61D96-050B-4FF9-B4D1-EB572A578560}"/>
                </a:ext>
              </a:extLst>
            </p:cNvPr>
            <p:cNvSpPr txBox="1"/>
            <p:nvPr/>
          </p:nvSpPr>
          <p:spPr>
            <a:xfrm>
              <a:off x="9782365" y="5685045"/>
              <a:ext cx="2409636" cy="830997"/>
            </a:xfrm>
            <a:prstGeom prst="rect">
              <a:avLst/>
            </a:prstGeom>
            <a:noFill/>
          </p:spPr>
          <p:txBody>
            <a:bodyPr wrap="square" rtlCol="0">
              <a:spAutoFit/>
            </a:bodyPr>
            <a:lstStyle/>
            <a:p>
              <a:r>
                <a:rPr lang="en-GB" sz="4800" dirty="0">
                  <a:solidFill>
                    <a:srgbClr val="E5AD28"/>
                  </a:solidFill>
                  <a:effectLst>
                    <a:outerShdw blurRad="38100" dist="38100" dir="2700000" algn="tl">
                      <a:srgbClr val="000000">
                        <a:alpha val="43137"/>
                      </a:srgbClr>
                    </a:outerShdw>
                  </a:effectLst>
                  <a:latin typeface="Magneto" panose="04030805050802020D02" pitchFamily="82" charset="0"/>
                </a:rPr>
                <a:t>espect</a:t>
              </a:r>
            </a:p>
          </p:txBody>
        </p:sp>
        <p:sp>
          <p:nvSpPr>
            <p:cNvPr id="9" name="TextBox 8">
              <a:extLst>
                <a:ext uri="{FF2B5EF4-FFF2-40B4-BE49-F238E27FC236}">
                  <a16:creationId xmlns:a16="http://schemas.microsoft.com/office/drawing/2014/main" id="{667CE9AB-0704-401A-9DDF-C249DD9AB6A9}"/>
                </a:ext>
              </a:extLst>
            </p:cNvPr>
            <p:cNvSpPr txBox="1"/>
            <p:nvPr/>
          </p:nvSpPr>
          <p:spPr>
            <a:xfrm>
              <a:off x="9782364" y="6219537"/>
              <a:ext cx="2665275" cy="830997"/>
            </a:xfrm>
            <a:prstGeom prst="rect">
              <a:avLst/>
            </a:prstGeom>
            <a:noFill/>
          </p:spPr>
          <p:txBody>
            <a:bodyPr wrap="square" rtlCol="0">
              <a:spAutoFit/>
            </a:bodyPr>
            <a:lstStyle/>
            <a:p>
              <a:r>
                <a:rPr lang="en-GB" sz="4800" dirty="0">
                  <a:solidFill>
                    <a:srgbClr val="575A76"/>
                  </a:solidFill>
                  <a:latin typeface="Magneto" panose="04030805050802020D02" pitchFamily="82" charset="0"/>
                </a:rPr>
                <a:t>ights</a:t>
              </a:r>
            </a:p>
          </p:txBody>
        </p:sp>
        <p:sp>
          <p:nvSpPr>
            <p:cNvPr id="10" name="TextBox 9">
              <a:extLst>
                <a:ext uri="{FF2B5EF4-FFF2-40B4-BE49-F238E27FC236}">
                  <a16:creationId xmlns:a16="http://schemas.microsoft.com/office/drawing/2014/main" id="{B7B23566-E64F-4E38-B947-570EA8960604}"/>
                </a:ext>
              </a:extLst>
            </p:cNvPr>
            <p:cNvSpPr txBox="1"/>
            <p:nvPr/>
          </p:nvSpPr>
          <p:spPr>
            <a:xfrm>
              <a:off x="9782364" y="5269547"/>
              <a:ext cx="2665275" cy="830997"/>
            </a:xfrm>
            <a:prstGeom prst="rect">
              <a:avLst/>
            </a:prstGeom>
            <a:noFill/>
          </p:spPr>
          <p:txBody>
            <a:bodyPr wrap="square" rtlCol="0">
              <a:spAutoFit/>
            </a:bodyPr>
            <a:lstStyle/>
            <a:p>
              <a:r>
                <a:rPr lang="en-GB" sz="4800" dirty="0">
                  <a:ln w="38100">
                    <a:solidFill>
                      <a:srgbClr val="DBA52D"/>
                    </a:solidFill>
                  </a:ln>
                  <a:solidFill>
                    <a:srgbClr val="575A76"/>
                  </a:solidFill>
                  <a:latin typeface="Magneto" panose="04030805050802020D02" pitchFamily="82" charset="0"/>
                </a:rPr>
                <a:t>ewards</a:t>
              </a:r>
            </a:p>
          </p:txBody>
        </p:sp>
        <p:sp>
          <p:nvSpPr>
            <p:cNvPr id="13" name="Rectangle 12">
              <a:extLst>
                <a:ext uri="{FF2B5EF4-FFF2-40B4-BE49-F238E27FC236}">
                  <a16:creationId xmlns:a16="http://schemas.microsoft.com/office/drawing/2014/main" id="{FB70CAA7-2CD5-4C59-93EA-B1D9FDA31C28}"/>
                </a:ext>
              </a:extLst>
            </p:cNvPr>
            <p:cNvSpPr/>
            <p:nvPr/>
          </p:nvSpPr>
          <p:spPr>
            <a:xfrm>
              <a:off x="8001188" y="5111541"/>
              <a:ext cx="3562350" cy="2215991"/>
            </a:xfrm>
            <a:prstGeom prst="rect">
              <a:avLst/>
            </a:prstGeom>
          </p:spPr>
          <p:txBody>
            <a:bodyPr wrap="square">
              <a:spAutoFit/>
            </a:bodyPr>
            <a:lstStyle/>
            <a:p>
              <a:r>
                <a:rPr lang="en-GB" sz="13800" dirty="0">
                  <a:solidFill>
                    <a:srgbClr val="575A76"/>
                  </a:solidFill>
                  <a:latin typeface="Magneto" panose="04030805050802020D02" pitchFamily="82" charset="0"/>
                </a:rPr>
                <a:t>R</a:t>
              </a:r>
              <a:endParaRPr lang="en-GB" sz="2400" dirty="0">
                <a:solidFill>
                  <a:srgbClr val="575A76"/>
                </a:solidFill>
              </a:endParaRPr>
            </a:p>
          </p:txBody>
        </p:sp>
      </p:gr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8" name="Rectangle 7">
            <a:extLst>
              <a:ext uri="{FF2B5EF4-FFF2-40B4-BE49-F238E27FC236}">
                <a16:creationId xmlns:a16="http://schemas.microsoft.com/office/drawing/2014/main" id="{CAD6A4AA-C270-46D4-B11E-D4C213B6B26D}"/>
              </a:ext>
            </a:extLst>
          </p:cNvPr>
          <p:cNvSpPr/>
          <p:nvPr/>
        </p:nvSpPr>
        <p:spPr>
          <a:xfrm>
            <a:off x="1884808" y="1215043"/>
            <a:ext cx="7877220" cy="2585323"/>
          </a:xfrm>
          <a:prstGeom prst="rect">
            <a:avLst/>
          </a:prstGeom>
          <a:noFill/>
        </p:spPr>
        <p:txBody>
          <a:bodyPr wrap="none" lIns="91440" tIns="45720" rIns="91440" bIns="45720">
            <a:spAutoFit/>
          </a:bodyPr>
          <a:lstStyle/>
          <a:p>
            <a:pPr algn="ctr"/>
            <a:r>
              <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The John Fisher Sixth Form</a:t>
            </a:r>
          </a:p>
          <a:p>
            <a:pPr algn="ctr"/>
            <a:endPar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endParaRPr>
          </a:p>
          <a:p>
            <a:pPr algn="ctr"/>
            <a:r>
              <a:rPr lang="en-US" sz="540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rPr>
              <a:t>The Re-Launch Vision</a:t>
            </a:r>
            <a:endParaRPr lang="en-US" sz="5400" b="0" cap="none" spc="0" dirty="0">
              <a:ln w="0"/>
              <a:solidFill>
                <a:srgbClr val="575A76"/>
              </a:solidFill>
              <a:effectLst>
                <a:outerShdw blurRad="38100" dist="25400" dir="5400000" algn="ctr" rotWithShape="0">
                  <a:srgbClr val="6E747A">
                    <a:alpha val="43000"/>
                  </a:srgbClr>
                </a:outerShdw>
              </a:effectLst>
              <a:latin typeface="Gill Sans MT" panose="020B0502020104020203" pitchFamily="34" charset="0"/>
            </a:endParaRPr>
          </a:p>
        </p:txBody>
      </p:sp>
    </p:spTree>
    <p:extLst>
      <p:ext uri="{BB962C8B-B14F-4D97-AF65-F5344CB8AC3E}">
        <p14:creationId xmlns:p14="http://schemas.microsoft.com/office/powerpoint/2010/main" val="51749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3" name="TextBox 2">
            <a:extLst>
              <a:ext uri="{FF2B5EF4-FFF2-40B4-BE49-F238E27FC236}">
                <a16:creationId xmlns:a16="http://schemas.microsoft.com/office/drawing/2014/main" id="{84CE1734-CB7A-4235-909C-3FF92B79E45C}"/>
              </a:ext>
            </a:extLst>
          </p:cNvPr>
          <p:cNvSpPr txBox="1"/>
          <p:nvPr/>
        </p:nvSpPr>
        <p:spPr>
          <a:xfrm>
            <a:off x="95250" y="1295400"/>
            <a:ext cx="11932516" cy="4154984"/>
          </a:xfrm>
          <a:prstGeom prst="rect">
            <a:avLst/>
          </a:prstGeom>
          <a:noFill/>
        </p:spPr>
        <p:txBody>
          <a:bodyPr wrap="square" rtlCol="0">
            <a:spAutoFit/>
          </a:bodyPr>
          <a:lstStyle/>
          <a:p>
            <a:r>
              <a:rPr lang="en-GB" sz="2400" b="1" u="sng" dirty="0">
                <a:solidFill>
                  <a:srgbClr val="575A76"/>
                </a:solidFill>
                <a:latin typeface="Gill Sans MT" panose="020B0502020104020203" pitchFamily="34" charset="0"/>
              </a:rPr>
              <a:t>What did STUDENTS think about the Sixth Form Last Year?</a:t>
            </a:r>
          </a:p>
          <a:p>
            <a:r>
              <a:rPr lang="en-GB" sz="2400" dirty="0">
                <a:solidFill>
                  <a:srgbClr val="575A76"/>
                </a:solidFill>
                <a:latin typeface="Gill Sans MT" panose="020B0502020104020203" pitchFamily="34" charset="0"/>
              </a:rPr>
              <a:t>Student Survey Results:</a:t>
            </a:r>
          </a:p>
          <a:p>
            <a:endParaRPr lang="en-GB" sz="2400" dirty="0">
              <a:solidFill>
                <a:srgbClr val="575A76"/>
              </a:solidFill>
              <a:latin typeface="Gill Sans MT" panose="020B0502020104020203" pitchFamily="34" charset="0"/>
            </a:endParaRPr>
          </a:p>
          <a:p>
            <a:pPr marL="342900" indent="-342900">
              <a:buFont typeface="Wingdings" panose="05000000000000000000" pitchFamily="2" charset="2"/>
              <a:buChar char="Ø"/>
            </a:pPr>
            <a:r>
              <a:rPr lang="en-GB" sz="2400" dirty="0">
                <a:solidFill>
                  <a:srgbClr val="575A76"/>
                </a:solidFill>
                <a:latin typeface="Gill Sans MT" panose="020B0502020104020203" pitchFamily="34" charset="0"/>
              </a:rPr>
              <a:t>Average of </a:t>
            </a:r>
            <a:r>
              <a:rPr lang="en-GB" sz="2400" b="1" dirty="0">
                <a:solidFill>
                  <a:srgbClr val="575A76"/>
                </a:solidFill>
                <a:latin typeface="Gill Sans MT" panose="020B0502020104020203" pitchFamily="34" charset="0"/>
              </a:rPr>
              <a:t>2.5/5</a:t>
            </a:r>
            <a:r>
              <a:rPr lang="en-GB" sz="2400" dirty="0">
                <a:solidFill>
                  <a:srgbClr val="575A76"/>
                </a:solidFill>
                <a:latin typeface="Gill Sans MT" panose="020B0502020104020203" pitchFamily="34" charset="0"/>
              </a:rPr>
              <a:t> for effectiveness of systems and routines </a:t>
            </a:r>
          </a:p>
          <a:p>
            <a:pPr marL="342900" indent="-342900">
              <a:buFont typeface="Wingdings" panose="05000000000000000000" pitchFamily="2" charset="2"/>
              <a:buChar char="Ø"/>
            </a:pPr>
            <a:r>
              <a:rPr lang="en-GB" sz="2400" dirty="0">
                <a:solidFill>
                  <a:srgbClr val="575A76"/>
                </a:solidFill>
                <a:latin typeface="Gill Sans MT" panose="020B0502020104020203" pitchFamily="34" charset="0"/>
              </a:rPr>
              <a:t>Average of </a:t>
            </a:r>
            <a:r>
              <a:rPr lang="en-GB" sz="2400" b="1" dirty="0">
                <a:solidFill>
                  <a:srgbClr val="575A76"/>
                </a:solidFill>
                <a:latin typeface="Gill Sans MT" panose="020B0502020104020203" pitchFamily="34" charset="0"/>
              </a:rPr>
              <a:t>3.4/5</a:t>
            </a:r>
            <a:r>
              <a:rPr lang="en-GB" sz="2400" dirty="0">
                <a:solidFill>
                  <a:srgbClr val="575A76"/>
                </a:solidFill>
                <a:latin typeface="Gill Sans MT" panose="020B0502020104020203" pitchFamily="34" charset="0"/>
              </a:rPr>
              <a:t> for behaviour in lessons </a:t>
            </a:r>
          </a:p>
          <a:p>
            <a:pPr marL="342900" indent="-342900">
              <a:buFont typeface="Wingdings" panose="05000000000000000000" pitchFamily="2" charset="2"/>
              <a:buChar char="Ø"/>
            </a:pPr>
            <a:r>
              <a:rPr lang="en-GB" sz="2400" dirty="0">
                <a:solidFill>
                  <a:srgbClr val="575A76"/>
                </a:solidFill>
                <a:latin typeface="Gill Sans MT" panose="020B0502020104020203" pitchFamily="34" charset="0"/>
              </a:rPr>
              <a:t>Average of </a:t>
            </a:r>
            <a:r>
              <a:rPr lang="en-GB" sz="2400" b="1" dirty="0">
                <a:solidFill>
                  <a:srgbClr val="575A76"/>
                </a:solidFill>
                <a:latin typeface="Gill Sans MT" panose="020B0502020104020203" pitchFamily="34" charset="0"/>
              </a:rPr>
              <a:t>2.6/5</a:t>
            </a:r>
            <a:r>
              <a:rPr lang="en-GB" sz="2400" dirty="0">
                <a:solidFill>
                  <a:srgbClr val="575A76"/>
                </a:solidFill>
                <a:latin typeface="Gill Sans MT" panose="020B0502020104020203" pitchFamily="34" charset="0"/>
              </a:rPr>
              <a:t> for behaviour outside of lessons </a:t>
            </a:r>
          </a:p>
          <a:p>
            <a:endParaRPr lang="en-GB" sz="2400" dirty="0">
              <a:solidFill>
                <a:srgbClr val="575A76"/>
              </a:solidFill>
              <a:latin typeface="Gill Sans MT" panose="020B0502020104020203" pitchFamily="34" charset="0"/>
            </a:endParaRPr>
          </a:p>
          <a:p>
            <a:r>
              <a:rPr lang="en-GB" sz="2400" i="1" dirty="0">
                <a:solidFill>
                  <a:srgbClr val="575A76"/>
                </a:solidFill>
                <a:latin typeface="Gill Sans MT" panose="020B0502020104020203" pitchFamily="34" charset="0"/>
              </a:rPr>
              <a:t>“Lack of ICT, poor facilities, not given enough trust, not treated any differently to being in Yr11, not enough help outside of lessons given.”</a:t>
            </a:r>
          </a:p>
          <a:p>
            <a:endParaRPr lang="en-GB" sz="2400" dirty="0">
              <a:solidFill>
                <a:srgbClr val="575A76"/>
              </a:solidFill>
              <a:latin typeface="Gill Sans MT" panose="020B0502020104020203" pitchFamily="34" charset="0"/>
            </a:endParaRPr>
          </a:p>
          <a:p>
            <a:endParaRPr lang="en-GB" sz="2400" dirty="0">
              <a:latin typeface="Gill Sans MT" panose="020B0502020104020203" pitchFamily="34" charset="0"/>
            </a:endParaRPr>
          </a:p>
        </p:txBody>
      </p:sp>
      <p:grpSp>
        <p:nvGrpSpPr>
          <p:cNvPr id="13" name="Group 12">
            <a:extLst>
              <a:ext uri="{FF2B5EF4-FFF2-40B4-BE49-F238E27FC236}">
                <a16:creationId xmlns:a16="http://schemas.microsoft.com/office/drawing/2014/main" id="{004C7AA4-91A2-4885-8994-F45A17FFA101}"/>
              </a:ext>
            </a:extLst>
          </p:cNvPr>
          <p:cNvGrpSpPr/>
          <p:nvPr/>
        </p:nvGrpSpPr>
        <p:grpSpPr>
          <a:xfrm>
            <a:off x="7745549" y="4917335"/>
            <a:ext cx="4446451" cy="2215991"/>
            <a:chOff x="8001188" y="5111541"/>
            <a:chExt cx="4446451" cy="2215991"/>
          </a:xfrm>
        </p:grpSpPr>
        <p:sp>
          <p:nvSpPr>
            <p:cNvPr id="19" name="TextBox 18">
              <a:extLst>
                <a:ext uri="{FF2B5EF4-FFF2-40B4-BE49-F238E27FC236}">
                  <a16:creationId xmlns:a16="http://schemas.microsoft.com/office/drawing/2014/main" id="{E078F3F9-4B4F-4EC2-AD77-36D5138B0DB8}"/>
                </a:ext>
              </a:extLst>
            </p:cNvPr>
            <p:cNvSpPr txBox="1"/>
            <p:nvPr/>
          </p:nvSpPr>
          <p:spPr>
            <a:xfrm>
              <a:off x="9782365" y="5685045"/>
              <a:ext cx="2409636" cy="830997"/>
            </a:xfrm>
            <a:prstGeom prst="rect">
              <a:avLst/>
            </a:prstGeom>
            <a:noFill/>
          </p:spPr>
          <p:txBody>
            <a:bodyPr wrap="square" rtlCol="0">
              <a:spAutoFit/>
            </a:bodyPr>
            <a:lstStyle/>
            <a:p>
              <a:r>
                <a:rPr lang="en-GB" sz="4800" dirty="0">
                  <a:solidFill>
                    <a:srgbClr val="E5AD28"/>
                  </a:solidFill>
                  <a:effectLst>
                    <a:outerShdw blurRad="38100" dist="38100" dir="2700000" algn="tl">
                      <a:srgbClr val="000000">
                        <a:alpha val="43137"/>
                      </a:srgbClr>
                    </a:outerShdw>
                  </a:effectLst>
                  <a:latin typeface="Magneto" panose="04030805050802020D02" pitchFamily="82" charset="0"/>
                </a:rPr>
                <a:t>espect</a:t>
              </a:r>
            </a:p>
          </p:txBody>
        </p:sp>
        <p:sp>
          <p:nvSpPr>
            <p:cNvPr id="20" name="TextBox 19">
              <a:extLst>
                <a:ext uri="{FF2B5EF4-FFF2-40B4-BE49-F238E27FC236}">
                  <a16:creationId xmlns:a16="http://schemas.microsoft.com/office/drawing/2014/main" id="{5F688184-411D-4895-8AB7-0BA3D6E090A5}"/>
                </a:ext>
              </a:extLst>
            </p:cNvPr>
            <p:cNvSpPr txBox="1"/>
            <p:nvPr/>
          </p:nvSpPr>
          <p:spPr>
            <a:xfrm>
              <a:off x="9782364" y="6219537"/>
              <a:ext cx="2665275" cy="830997"/>
            </a:xfrm>
            <a:prstGeom prst="rect">
              <a:avLst/>
            </a:prstGeom>
            <a:noFill/>
          </p:spPr>
          <p:txBody>
            <a:bodyPr wrap="square" rtlCol="0">
              <a:spAutoFit/>
            </a:bodyPr>
            <a:lstStyle/>
            <a:p>
              <a:r>
                <a:rPr lang="en-GB" sz="4800" dirty="0">
                  <a:solidFill>
                    <a:srgbClr val="575A76"/>
                  </a:solidFill>
                  <a:latin typeface="Magneto" panose="04030805050802020D02" pitchFamily="82" charset="0"/>
                </a:rPr>
                <a:t>ights</a:t>
              </a:r>
            </a:p>
          </p:txBody>
        </p:sp>
        <p:sp>
          <p:nvSpPr>
            <p:cNvPr id="21" name="TextBox 20">
              <a:extLst>
                <a:ext uri="{FF2B5EF4-FFF2-40B4-BE49-F238E27FC236}">
                  <a16:creationId xmlns:a16="http://schemas.microsoft.com/office/drawing/2014/main" id="{8D8936D9-7B8C-4BF9-A54E-896656636C4C}"/>
                </a:ext>
              </a:extLst>
            </p:cNvPr>
            <p:cNvSpPr txBox="1"/>
            <p:nvPr/>
          </p:nvSpPr>
          <p:spPr>
            <a:xfrm>
              <a:off x="9782364" y="5269547"/>
              <a:ext cx="2665275" cy="830997"/>
            </a:xfrm>
            <a:prstGeom prst="rect">
              <a:avLst/>
            </a:prstGeom>
            <a:noFill/>
          </p:spPr>
          <p:txBody>
            <a:bodyPr wrap="square" rtlCol="0">
              <a:spAutoFit/>
            </a:bodyPr>
            <a:lstStyle/>
            <a:p>
              <a:r>
                <a:rPr lang="en-GB" sz="4800" dirty="0">
                  <a:ln w="38100">
                    <a:solidFill>
                      <a:srgbClr val="DBA52D"/>
                    </a:solidFill>
                  </a:ln>
                  <a:solidFill>
                    <a:srgbClr val="575A76"/>
                  </a:solidFill>
                  <a:latin typeface="Magneto" panose="04030805050802020D02" pitchFamily="82" charset="0"/>
                </a:rPr>
                <a:t>ewards</a:t>
              </a:r>
            </a:p>
          </p:txBody>
        </p:sp>
        <p:sp>
          <p:nvSpPr>
            <p:cNvPr id="22" name="Rectangle 21">
              <a:extLst>
                <a:ext uri="{FF2B5EF4-FFF2-40B4-BE49-F238E27FC236}">
                  <a16:creationId xmlns:a16="http://schemas.microsoft.com/office/drawing/2014/main" id="{6FD2BD8E-6DF9-4FEB-AC3F-FA27E878CBD3}"/>
                </a:ext>
              </a:extLst>
            </p:cNvPr>
            <p:cNvSpPr/>
            <p:nvPr/>
          </p:nvSpPr>
          <p:spPr>
            <a:xfrm>
              <a:off x="8001188" y="5111541"/>
              <a:ext cx="3562350" cy="2215991"/>
            </a:xfrm>
            <a:prstGeom prst="rect">
              <a:avLst/>
            </a:prstGeom>
          </p:spPr>
          <p:txBody>
            <a:bodyPr wrap="square">
              <a:spAutoFit/>
            </a:bodyPr>
            <a:lstStyle/>
            <a:p>
              <a:r>
                <a:rPr lang="en-GB" sz="13800" dirty="0">
                  <a:solidFill>
                    <a:srgbClr val="575A76"/>
                  </a:solidFill>
                  <a:latin typeface="Magneto" panose="04030805050802020D02" pitchFamily="82" charset="0"/>
                </a:rPr>
                <a:t>R</a:t>
              </a:r>
              <a:endParaRPr lang="en-GB" sz="2400" dirty="0">
                <a:solidFill>
                  <a:srgbClr val="575A76"/>
                </a:solidFill>
              </a:endParaRPr>
            </a:p>
          </p:txBody>
        </p:sp>
      </p:grpSp>
    </p:spTree>
    <p:extLst>
      <p:ext uri="{BB962C8B-B14F-4D97-AF65-F5344CB8AC3E}">
        <p14:creationId xmlns:p14="http://schemas.microsoft.com/office/powerpoint/2010/main" val="386711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wipe(left)">
                                      <p:cBhvr>
                                        <p:cTn id="10" dur="500"/>
                                        <p:tgtEl>
                                          <p:spTgt spid="3">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wipe(left)">
                                      <p:cBhvr>
                                        <p:cTn id="13" dur="500"/>
                                        <p:tgtEl>
                                          <p:spTgt spid="3">
                                            <p:txEl>
                                              <p:pRg st="5" end="5"/>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left)">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3" name="TextBox 2">
            <a:extLst>
              <a:ext uri="{FF2B5EF4-FFF2-40B4-BE49-F238E27FC236}">
                <a16:creationId xmlns:a16="http://schemas.microsoft.com/office/drawing/2014/main" id="{84CE1734-CB7A-4235-909C-3FF92B79E45C}"/>
              </a:ext>
            </a:extLst>
          </p:cNvPr>
          <p:cNvSpPr txBox="1"/>
          <p:nvPr/>
        </p:nvSpPr>
        <p:spPr>
          <a:xfrm>
            <a:off x="95250" y="1295400"/>
            <a:ext cx="11932516" cy="4154984"/>
          </a:xfrm>
          <a:prstGeom prst="rect">
            <a:avLst/>
          </a:prstGeom>
          <a:noFill/>
        </p:spPr>
        <p:txBody>
          <a:bodyPr wrap="square" rtlCol="0">
            <a:spAutoFit/>
          </a:bodyPr>
          <a:lstStyle/>
          <a:p>
            <a:r>
              <a:rPr lang="en-GB" sz="2400" b="1" u="sng" dirty="0">
                <a:solidFill>
                  <a:srgbClr val="575A76"/>
                </a:solidFill>
                <a:latin typeface="Gill Sans MT" panose="020B0502020104020203" pitchFamily="34" charset="0"/>
              </a:rPr>
              <a:t>What did STAFF think about the Sixth Form Last Year?</a:t>
            </a:r>
          </a:p>
          <a:p>
            <a:r>
              <a:rPr lang="en-GB" sz="2400" dirty="0">
                <a:solidFill>
                  <a:srgbClr val="575A76"/>
                </a:solidFill>
                <a:latin typeface="Gill Sans MT" panose="020B0502020104020203" pitchFamily="34" charset="0"/>
              </a:rPr>
              <a:t>Staff Survey Results 2023 Review :</a:t>
            </a:r>
          </a:p>
          <a:p>
            <a:endParaRPr lang="en-GB" sz="2400" dirty="0">
              <a:solidFill>
                <a:srgbClr val="575A76"/>
              </a:solidFill>
              <a:latin typeface="Gill Sans MT" panose="020B0502020104020203" pitchFamily="34" charset="0"/>
            </a:endParaRPr>
          </a:p>
          <a:p>
            <a:pPr marL="342900" indent="-342900">
              <a:buFont typeface="Wingdings" panose="05000000000000000000" pitchFamily="2" charset="2"/>
              <a:buChar char="Ø"/>
            </a:pPr>
            <a:r>
              <a:rPr lang="en-GB" sz="2400" dirty="0">
                <a:solidFill>
                  <a:srgbClr val="575A76"/>
                </a:solidFill>
                <a:latin typeface="Gill Sans MT" panose="020B0502020104020203" pitchFamily="34" charset="0"/>
              </a:rPr>
              <a:t>Average of </a:t>
            </a:r>
            <a:r>
              <a:rPr lang="en-GB" sz="2400" b="1" dirty="0">
                <a:solidFill>
                  <a:srgbClr val="575A76"/>
                </a:solidFill>
                <a:latin typeface="Gill Sans MT" panose="020B0502020104020203" pitchFamily="34" charset="0"/>
              </a:rPr>
              <a:t>2.4/5</a:t>
            </a:r>
            <a:r>
              <a:rPr lang="en-GB" sz="2400" dirty="0">
                <a:solidFill>
                  <a:srgbClr val="575A76"/>
                </a:solidFill>
                <a:latin typeface="Gill Sans MT" panose="020B0502020104020203" pitchFamily="34" charset="0"/>
              </a:rPr>
              <a:t> for effectiveness of systems and routines </a:t>
            </a:r>
          </a:p>
          <a:p>
            <a:pPr marL="342900" indent="-342900">
              <a:buFont typeface="Wingdings" panose="05000000000000000000" pitchFamily="2" charset="2"/>
              <a:buChar char="Ø"/>
            </a:pPr>
            <a:r>
              <a:rPr lang="en-GB" sz="2400" dirty="0">
                <a:solidFill>
                  <a:srgbClr val="575A76"/>
                </a:solidFill>
                <a:latin typeface="Gill Sans MT" panose="020B0502020104020203" pitchFamily="34" charset="0"/>
              </a:rPr>
              <a:t>Average of </a:t>
            </a:r>
            <a:r>
              <a:rPr lang="en-GB" sz="2400" b="1" dirty="0">
                <a:solidFill>
                  <a:srgbClr val="575A76"/>
                </a:solidFill>
                <a:latin typeface="Gill Sans MT" panose="020B0502020104020203" pitchFamily="34" charset="0"/>
              </a:rPr>
              <a:t>3.1/5 </a:t>
            </a:r>
            <a:r>
              <a:rPr lang="en-GB" sz="2400" dirty="0">
                <a:solidFill>
                  <a:srgbClr val="575A76"/>
                </a:solidFill>
                <a:latin typeface="Gill Sans MT" panose="020B0502020104020203" pitchFamily="34" charset="0"/>
              </a:rPr>
              <a:t>for behaviour in lessons </a:t>
            </a:r>
          </a:p>
          <a:p>
            <a:pPr marL="342900" indent="-342900">
              <a:buFont typeface="Wingdings" panose="05000000000000000000" pitchFamily="2" charset="2"/>
              <a:buChar char="Ø"/>
            </a:pPr>
            <a:r>
              <a:rPr lang="en-GB" sz="2400" dirty="0">
                <a:solidFill>
                  <a:srgbClr val="575A76"/>
                </a:solidFill>
                <a:latin typeface="Gill Sans MT" panose="020B0502020104020203" pitchFamily="34" charset="0"/>
              </a:rPr>
              <a:t>Average of </a:t>
            </a:r>
            <a:r>
              <a:rPr lang="en-GB" sz="2400" b="1" dirty="0">
                <a:solidFill>
                  <a:srgbClr val="575A76"/>
                </a:solidFill>
                <a:latin typeface="Gill Sans MT" panose="020B0502020104020203" pitchFamily="34" charset="0"/>
              </a:rPr>
              <a:t>2.0/5</a:t>
            </a:r>
            <a:r>
              <a:rPr lang="en-GB" sz="2400" dirty="0">
                <a:solidFill>
                  <a:srgbClr val="575A76"/>
                </a:solidFill>
                <a:latin typeface="Gill Sans MT" panose="020B0502020104020203" pitchFamily="34" charset="0"/>
              </a:rPr>
              <a:t> for behaviour outside of lessons </a:t>
            </a:r>
          </a:p>
          <a:p>
            <a:endParaRPr lang="en-GB" sz="2400" dirty="0">
              <a:solidFill>
                <a:srgbClr val="575A76"/>
              </a:solidFill>
              <a:latin typeface="Gill Sans MT" panose="020B0502020104020203" pitchFamily="34" charset="0"/>
            </a:endParaRPr>
          </a:p>
          <a:p>
            <a:r>
              <a:rPr lang="en-GB" sz="2400" i="1" dirty="0">
                <a:solidFill>
                  <a:srgbClr val="575A76"/>
                </a:solidFill>
                <a:latin typeface="Gill Sans MT" panose="020B0502020104020203" pitchFamily="34" charset="0"/>
              </a:rPr>
              <a:t>“Comments on uniform and behaviour of some students in Yr13 Students' use of mobile phones around site. There are comments regarding the space available, the opportunities for developing student leadership and an absence of the House system or Reward system.”</a:t>
            </a:r>
          </a:p>
          <a:p>
            <a:endParaRPr lang="en-GB" sz="2400" dirty="0">
              <a:latin typeface="Gill Sans MT" panose="020B0502020104020203" pitchFamily="34" charset="0"/>
            </a:endParaRPr>
          </a:p>
        </p:txBody>
      </p:sp>
      <p:grpSp>
        <p:nvGrpSpPr>
          <p:cNvPr id="13" name="Group 12">
            <a:extLst>
              <a:ext uri="{FF2B5EF4-FFF2-40B4-BE49-F238E27FC236}">
                <a16:creationId xmlns:a16="http://schemas.microsoft.com/office/drawing/2014/main" id="{004C7AA4-91A2-4885-8994-F45A17FFA101}"/>
              </a:ext>
            </a:extLst>
          </p:cNvPr>
          <p:cNvGrpSpPr/>
          <p:nvPr/>
        </p:nvGrpSpPr>
        <p:grpSpPr>
          <a:xfrm>
            <a:off x="7745549" y="4917335"/>
            <a:ext cx="4446451" cy="2215991"/>
            <a:chOff x="8001188" y="5111541"/>
            <a:chExt cx="4446451" cy="2215991"/>
          </a:xfrm>
        </p:grpSpPr>
        <p:sp>
          <p:nvSpPr>
            <p:cNvPr id="19" name="TextBox 18">
              <a:extLst>
                <a:ext uri="{FF2B5EF4-FFF2-40B4-BE49-F238E27FC236}">
                  <a16:creationId xmlns:a16="http://schemas.microsoft.com/office/drawing/2014/main" id="{E078F3F9-4B4F-4EC2-AD77-36D5138B0DB8}"/>
                </a:ext>
              </a:extLst>
            </p:cNvPr>
            <p:cNvSpPr txBox="1"/>
            <p:nvPr/>
          </p:nvSpPr>
          <p:spPr>
            <a:xfrm>
              <a:off x="9782365" y="5685045"/>
              <a:ext cx="2409636" cy="830997"/>
            </a:xfrm>
            <a:prstGeom prst="rect">
              <a:avLst/>
            </a:prstGeom>
            <a:noFill/>
          </p:spPr>
          <p:txBody>
            <a:bodyPr wrap="square" rtlCol="0">
              <a:spAutoFit/>
            </a:bodyPr>
            <a:lstStyle/>
            <a:p>
              <a:r>
                <a:rPr lang="en-GB" sz="4800" dirty="0">
                  <a:solidFill>
                    <a:srgbClr val="E5AD28"/>
                  </a:solidFill>
                  <a:effectLst>
                    <a:outerShdw blurRad="38100" dist="38100" dir="2700000" algn="tl">
                      <a:srgbClr val="000000">
                        <a:alpha val="43137"/>
                      </a:srgbClr>
                    </a:outerShdw>
                  </a:effectLst>
                  <a:latin typeface="Magneto" panose="04030805050802020D02" pitchFamily="82" charset="0"/>
                </a:rPr>
                <a:t>espect</a:t>
              </a:r>
            </a:p>
          </p:txBody>
        </p:sp>
        <p:sp>
          <p:nvSpPr>
            <p:cNvPr id="20" name="TextBox 19">
              <a:extLst>
                <a:ext uri="{FF2B5EF4-FFF2-40B4-BE49-F238E27FC236}">
                  <a16:creationId xmlns:a16="http://schemas.microsoft.com/office/drawing/2014/main" id="{5F688184-411D-4895-8AB7-0BA3D6E090A5}"/>
                </a:ext>
              </a:extLst>
            </p:cNvPr>
            <p:cNvSpPr txBox="1"/>
            <p:nvPr/>
          </p:nvSpPr>
          <p:spPr>
            <a:xfrm>
              <a:off x="9782364" y="6219537"/>
              <a:ext cx="2665275" cy="830997"/>
            </a:xfrm>
            <a:prstGeom prst="rect">
              <a:avLst/>
            </a:prstGeom>
            <a:noFill/>
          </p:spPr>
          <p:txBody>
            <a:bodyPr wrap="square" rtlCol="0">
              <a:spAutoFit/>
            </a:bodyPr>
            <a:lstStyle/>
            <a:p>
              <a:r>
                <a:rPr lang="en-GB" sz="4800" dirty="0">
                  <a:solidFill>
                    <a:srgbClr val="575A76"/>
                  </a:solidFill>
                  <a:latin typeface="Magneto" panose="04030805050802020D02" pitchFamily="82" charset="0"/>
                </a:rPr>
                <a:t>ights</a:t>
              </a:r>
            </a:p>
          </p:txBody>
        </p:sp>
        <p:sp>
          <p:nvSpPr>
            <p:cNvPr id="21" name="TextBox 20">
              <a:extLst>
                <a:ext uri="{FF2B5EF4-FFF2-40B4-BE49-F238E27FC236}">
                  <a16:creationId xmlns:a16="http://schemas.microsoft.com/office/drawing/2014/main" id="{8D8936D9-7B8C-4BF9-A54E-896656636C4C}"/>
                </a:ext>
              </a:extLst>
            </p:cNvPr>
            <p:cNvSpPr txBox="1"/>
            <p:nvPr/>
          </p:nvSpPr>
          <p:spPr>
            <a:xfrm>
              <a:off x="9782364" y="5269547"/>
              <a:ext cx="2665275" cy="830997"/>
            </a:xfrm>
            <a:prstGeom prst="rect">
              <a:avLst/>
            </a:prstGeom>
            <a:noFill/>
          </p:spPr>
          <p:txBody>
            <a:bodyPr wrap="square" rtlCol="0">
              <a:spAutoFit/>
            </a:bodyPr>
            <a:lstStyle/>
            <a:p>
              <a:r>
                <a:rPr lang="en-GB" sz="4800" dirty="0">
                  <a:ln w="38100">
                    <a:solidFill>
                      <a:srgbClr val="DBA52D"/>
                    </a:solidFill>
                  </a:ln>
                  <a:solidFill>
                    <a:srgbClr val="575A76"/>
                  </a:solidFill>
                  <a:latin typeface="Magneto" panose="04030805050802020D02" pitchFamily="82" charset="0"/>
                </a:rPr>
                <a:t>ewards</a:t>
              </a:r>
            </a:p>
          </p:txBody>
        </p:sp>
        <p:sp>
          <p:nvSpPr>
            <p:cNvPr id="22" name="Rectangle 21">
              <a:extLst>
                <a:ext uri="{FF2B5EF4-FFF2-40B4-BE49-F238E27FC236}">
                  <a16:creationId xmlns:a16="http://schemas.microsoft.com/office/drawing/2014/main" id="{6FD2BD8E-6DF9-4FEB-AC3F-FA27E878CBD3}"/>
                </a:ext>
              </a:extLst>
            </p:cNvPr>
            <p:cNvSpPr/>
            <p:nvPr/>
          </p:nvSpPr>
          <p:spPr>
            <a:xfrm>
              <a:off x="8001188" y="5111541"/>
              <a:ext cx="3562350" cy="2215991"/>
            </a:xfrm>
            <a:prstGeom prst="rect">
              <a:avLst/>
            </a:prstGeom>
          </p:spPr>
          <p:txBody>
            <a:bodyPr wrap="square">
              <a:spAutoFit/>
            </a:bodyPr>
            <a:lstStyle/>
            <a:p>
              <a:r>
                <a:rPr lang="en-GB" sz="13800" dirty="0">
                  <a:solidFill>
                    <a:srgbClr val="575A76"/>
                  </a:solidFill>
                  <a:latin typeface="Magneto" panose="04030805050802020D02" pitchFamily="82" charset="0"/>
                </a:rPr>
                <a:t>R</a:t>
              </a:r>
              <a:endParaRPr lang="en-GB" sz="2400" dirty="0">
                <a:solidFill>
                  <a:srgbClr val="575A76"/>
                </a:solidFill>
              </a:endParaRPr>
            </a:p>
          </p:txBody>
        </p:sp>
      </p:grpSp>
    </p:spTree>
    <p:extLst>
      <p:ext uri="{BB962C8B-B14F-4D97-AF65-F5344CB8AC3E}">
        <p14:creationId xmlns:p14="http://schemas.microsoft.com/office/powerpoint/2010/main" val="150381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500"/>
                                        <p:tgtEl>
                                          <p:spTgt spid="3">
                                            <p:txEl>
                                              <p:pRg st="4" end="4"/>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500"/>
                                        <p:tgtEl>
                                          <p:spTgt spid="3">
                                            <p:txEl>
                                              <p:pRg st="5" end="5"/>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wipe(left)">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3" name="TextBox 2">
            <a:extLst>
              <a:ext uri="{FF2B5EF4-FFF2-40B4-BE49-F238E27FC236}">
                <a16:creationId xmlns:a16="http://schemas.microsoft.com/office/drawing/2014/main" id="{84CE1734-CB7A-4235-909C-3FF92B79E45C}"/>
              </a:ext>
            </a:extLst>
          </p:cNvPr>
          <p:cNvSpPr txBox="1"/>
          <p:nvPr/>
        </p:nvSpPr>
        <p:spPr>
          <a:xfrm>
            <a:off x="95250" y="1295400"/>
            <a:ext cx="11932516" cy="3785652"/>
          </a:xfrm>
          <a:prstGeom prst="rect">
            <a:avLst/>
          </a:prstGeom>
          <a:noFill/>
        </p:spPr>
        <p:txBody>
          <a:bodyPr wrap="square" rtlCol="0">
            <a:spAutoFit/>
          </a:bodyPr>
          <a:lstStyle/>
          <a:p>
            <a:r>
              <a:rPr lang="en-GB" sz="2400" b="1" u="sng" dirty="0">
                <a:solidFill>
                  <a:srgbClr val="575A76"/>
                </a:solidFill>
                <a:latin typeface="Gill Sans MT" panose="020B0502020104020203" pitchFamily="34" charset="0"/>
              </a:rPr>
              <a:t>What did the EXTERNAL REVIWER think about the Sixth Form Last Year?</a:t>
            </a:r>
          </a:p>
          <a:p>
            <a:r>
              <a:rPr lang="en-GB" sz="2400" dirty="0">
                <a:solidFill>
                  <a:srgbClr val="575A76"/>
                </a:solidFill>
                <a:latin typeface="Gill Sans MT" panose="020B0502020104020203" pitchFamily="34" charset="0"/>
              </a:rPr>
              <a:t>Areas for Development:</a:t>
            </a:r>
          </a:p>
          <a:p>
            <a:endParaRPr lang="en-GB" sz="2400" dirty="0">
              <a:solidFill>
                <a:srgbClr val="575A76"/>
              </a:solidFill>
              <a:latin typeface="Gill Sans MT" panose="020B0502020104020203" pitchFamily="34" charset="0"/>
            </a:endParaRPr>
          </a:p>
          <a:p>
            <a:pPr marL="342900" indent="-342900">
              <a:buFont typeface="Wingdings" panose="05000000000000000000" pitchFamily="2" charset="2"/>
              <a:buChar char="Ø"/>
            </a:pPr>
            <a:r>
              <a:rPr lang="en-GB" sz="2400" dirty="0">
                <a:solidFill>
                  <a:srgbClr val="575A76"/>
                </a:solidFill>
                <a:latin typeface="Gill Sans MT" panose="020B0502020104020203" pitchFamily="34" charset="0"/>
              </a:rPr>
              <a:t>There is clear pressure on facilities. </a:t>
            </a:r>
          </a:p>
          <a:p>
            <a:pPr marL="342900" indent="-342900">
              <a:buFont typeface="Wingdings" panose="05000000000000000000" pitchFamily="2" charset="2"/>
              <a:buChar char="Ø"/>
            </a:pPr>
            <a:r>
              <a:rPr lang="en-GB" sz="2400" dirty="0">
                <a:solidFill>
                  <a:srgbClr val="575A76"/>
                </a:solidFill>
                <a:latin typeface="Gill Sans MT" panose="020B0502020104020203" pitchFamily="34" charset="0"/>
              </a:rPr>
              <a:t>The amount and use of unstructured times has led to difficulties in areas. Clearer expectations for supported study could be developed. </a:t>
            </a:r>
          </a:p>
          <a:p>
            <a:pPr marL="342900" indent="-342900">
              <a:buFont typeface="Wingdings" panose="05000000000000000000" pitchFamily="2" charset="2"/>
              <a:buChar char="Ø"/>
            </a:pPr>
            <a:r>
              <a:rPr lang="en-GB" sz="2400" dirty="0">
                <a:solidFill>
                  <a:srgbClr val="575A76"/>
                </a:solidFill>
                <a:latin typeface="Gill Sans MT" panose="020B0502020104020203" pitchFamily="34" charset="0"/>
              </a:rPr>
              <a:t>Students do not have the opportunity to leave site, taking additional responsibility, and this leads to boredom.</a:t>
            </a:r>
          </a:p>
          <a:p>
            <a:endParaRPr lang="en-GB" sz="2400" dirty="0">
              <a:solidFill>
                <a:srgbClr val="575A76"/>
              </a:solidFill>
              <a:latin typeface="Gill Sans MT" panose="020B0502020104020203" pitchFamily="34" charset="0"/>
            </a:endParaRPr>
          </a:p>
          <a:p>
            <a:endParaRPr lang="en-GB" sz="2400" dirty="0">
              <a:latin typeface="Gill Sans MT" panose="020B0502020104020203" pitchFamily="34" charset="0"/>
            </a:endParaRPr>
          </a:p>
        </p:txBody>
      </p:sp>
      <p:grpSp>
        <p:nvGrpSpPr>
          <p:cNvPr id="13" name="Group 12">
            <a:extLst>
              <a:ext uri="{FF2B5EF4-FFF2-40B4-BE49-F238E27FC236}">
                <a16:creationId xmlns:a16="http://schemas.microsoft.com/office/drawing/2014/main" id="{004C7AA4-91A2-4885-8994-F45A17FFA101}"/>
              </a:ext>
            </a:extLst>
          </p:cNvPr>
          <p:cNvGrpSpPr/>
          <p:nvPr/>
        </p:nvGrpSpPr>
        <p:grpSpPr>
          <a:xfrm>
            <a:off x="7745549" y="4917335"/>
            <a:ext cx="4446451" cy="2215991"/>
            <a:chOff x="8001188" y="5111541"/>
            <a:chExt cx="4446451" cy="2215991"/>
          </a:xfrm>
        </p:grpSpPr>
        <p:sp>
          <p:nvSpPr>
            <p:cNvPr id="19" name="TextBox 18">
              <a:extLst>
                <a:ext uri="{FF2B5EF4-FFF2-40B4-BE49-F238E27FC236}">
                  <a16:creationId xmlns:a16="http://schemas.microsoft.com/office/drawing/2014/main" id="{E078F3F9-4B4F-4EC2-AD77-36D5138B0DB8}"/>
                </a:ext>
              </a:extLst>
            </p:cNvPr>
            <p:cNvSpPr txBox="1"/>
            <p:nvPr/>
          </p:nvSpPr>
          <p:spPr>
            <a:xfrm>
              <a:off x="9782365" y="5685045"/>
              <a:ext cx="2409636" cy="830997"/>
            </a:xfrm>
            <a:prstGeom prst="rect">
              <a:avLst/>
            </a:prstGeom>
            <a:noFill/>
          </p:spPr>
          <p:txBody>
            <a:bodyPr wrap="square" rtlCol="0">
              <a:spAutoFit/>
            </a:bodyPr>
            <a:lstStyle/>
            <a:p>
              <a:r>
                <a:rPr lang="en-GB" sz="4800" dirty="0">
                  <a:solidFill>
                    <a:srgbClr val="E5AD28"/>
                  </a:solidFill>
                  <a:effectLst>
                    <a:outerShdw blurRad="38100" dist="38100" dir="2700000" algn="tl">
                      <a:srgbClr val="000000">
                        <a:alpha val="43137"/>
                      </a:srgbClr>
                    </a:outerShdw>
                  </a:effectLst>
                  <a:latin typeface="Magneto" panose="04030805050802020D02" pitchFamily="82" charset="0"/>
                </a:rPr>
                <a:t>espect</a:t>
              </a:r>
            </a:p>
          </p:txBody>
        </p:sp>
        <p:sp>
          <p:nvSpPr>
            <p:cNvPr id="20" name="TextBox 19">
              <a:extLst>
                <a:ext uri="{FF2B5EF4-FFF2-40B4-BE49-F238E27FC236}">
                  <a16:creationId xmlns:a16="http://schemas.microsoft.com/office/drawing/2014/main" id="{5F688184-411D-4895-8AB7-0BA3D6E090A5}"/>
                </a:ext>
              </a:extLst>
            </p:cNvPr>
            <p:cNvSpPr txBox="1"/>
            <p:nvPr/>
          </p:nvSpPr>
          <p:spPr>
            <a:xfrm>
              <a:off x="9782364" y="6219537"/>
              <a:ext cx="2665275" cy="830997"/>
            </a:xfrm>
            <a:prstGeom prst="rect">
              <a:avLst/>
            </a:prstGeom>
            <a:noFill/>
          </p:spPr>
          <p:txBody>
            <a:bodyPr wrap="square" rtlCol="0">
              <a:spAutoFit/>
            </a:bodyPr>
            <a:lstStyle/>
            <a:p>
              <a:r>
                <a:rPr lang="en-GB" sz="4800" dirty="0">
                  <a:solidFill>
                    <a:srgbClr val="575A76"/>
                  </a:solidFill>
                  <a:latin typeface="Magneto" panose="04030805050802020D02" pitchFamily="82" charset="0"/>
                </a:rPr>
                <a:t>ights</a:t>
              </a:r>
            </a:p>
          </p:txBody>
        </p:sp>
        <p:sp>
          <p:nvSpPr>
            <p:cNvPr id="21" name="TextBox 20">
              <a:extLst>
                <a:ext uri="{FF2B5EF4-FFF2-40B4-BE49-F238E27FC236}">
                  <a16:creationId xmlns:a16="http://schemas.microsoft.com/office/drawing/2014/main" id="{8D8936D9-7B8C-4BF9-A54E-896656636C4C}"/>
                </a:ext>
              </a:extLst>
            </p:cNvPr>
            <p:cNvSpPr txBox="1"/>
            <p:nvPr/>
          </p:nvSpPr>
          <p:spPr>
            <a:xfrm>
              <a:off x="9782364" y="5269547"/>
              <a:ext cx="2665275" cy="830997"/>
            </a:xfrm>
            <a:prstGeom prst="rect">
              <a:avLst/>
            </a:prstGeom>
            <a:noFill/>
          </p:spPr>
          <p:txBody>
            <a:bodyPr wrap="square" rtlCol="0">
              <a:spAutoFit/>
            </a:bodyPr>
            <a:lstStyle/>
            <a:p>
              <a:r>
                <a:rPr lang="en-GB" sz="4800" dirty="0">
                  <a:ln w="38100">
                    <a:solidFill>
                      <a:srgbClr val="DBA52D"/>
                    </a:solidFill>
                  </a:ln>
                  <a:solidFill>
                    <a:srgbClr val="575A76"/>
                  </a:solidFill>
                  <a:latin typeface="Magneto" panose="04030805050802020D02" pitchFamily="82" charset="0"/>
                </a:rPr>
                <a:t>ewards</a:t>
              </a:r>
            </a:p>
          </p:txBody>
        </p:sp>
        <p:sp>
          <p:nvSpPr>
            <p:cNvPr id="22" name="Rectangle 21">
              <a:extLst>
                <a:ext uri="{FF2B5EF4-FFF2-40B4-BE49-F238E27FC236}">
                  <a16:creationId xmlns:a16="http://schemas.microsoft.com/office/drawing/2014/main" id="{6FD2BD8E-6DF9-4FEB-AC3F-FA27E878CBD3}"/>
                </a:ext>
              </a:extLst>
            </p:cNvPr>
            <p:cNvSpPr/>
            <p:nvPr/>
          </p:nvSpPr>
          <p:spPr>
            <a:xfrm>
              <a:off x="8001188" y="5111541"/>
              <a:ext cx="3562350" cy="2215991"/>
            </a:xfrm>
            <a:prstGeom prst="rect">
              <a:avLst/>
            </a:prstGeom>
          </p:spPr>
          <p:txBody>
            <a:bodyPr wrap="square">
              <a:spAutoFit/>
            </a:bodyPr>
            <a:lstStyle/>
            <a:p>
              <a:r>
                <a:rPr lang="en-GB" sz="13800" dirty="0">
                  <a:solidFill>
                    <a:srgbClr val="575A76"/>
                  </a:solidFill>
                  <a:latin typeface="Magneto" panose="04030805050802020D02" pitchFamily="82" charset="0"/>
                </a:rPr>
                <a:t>R</a:t>
              </a:r>
              <a:endParaRPr lang="en-GB" sz="2400" dirty="0">
                <a:solidFill>
                  <a:srgbClr val="575A76"/>
                </a:solidFill>
              </a:endParaRPr>
            </a:p>
          </p:txBody>
        </p:sp>
      </p:grpSp>
    </p:spTree>
    <p:extLst>
      <p:ext uri="{BB962C8B-B14F-4D97-AF65-F5344CB8AC3E}">
        <p14:creationId xmlns:p14="http://schemas.microsoft.com/office/powerpoint/2010/main" val="1401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500"/>
                                        <p:tgtEl>
                                          <p:spTgt spid="3">
                                            <p:txEl>
                                              <p:pRg st="4" end="4"/>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2"/>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2"/>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3" name="TextBox 2">
            <a:extLst>
              <a:ext uri="{FF2B5EF4-FFF2-40B4-BE49-F238E27FC236}">
                <a16:creationId xmlns:a16="http://schemas.microsoft.com/office/drawing/2014/main" id="{84CE1734-CB7A-4235-909C-3FF92B79E45C}"/>
              </a:ext>
            </a:extLst>
          </p:cNvPr>
          <p:cNvSpPr txBox="1"/>
          <p:nvPr/>
        </p:nvSpPr>
        <p:spPr>
          <a:xfrm>
            <a:off x="95250" y="1295400"/>
            <a:ext cx="11932516" cy="4770537"/>
          </a:xfrm>
          <a:prstGeom prst="rect">
            <a:avLst/>
          </a:prstGeom>
          <a:noFill/>
        </p:spPr>
        <p:txBody>
          <a:bodyPr wrap="square" rtlCol="0">
            <a:spAutoFit/>
          </a:bodyPr>
          <a:lstStyle/>
          <a:p>
            <a:r>
              <a:rPr lang="en-GB" sz="2400" b="1" u="sng" dirty="0">
                <a:solidFill>
                  <a:srgbClr val="575A76"/>
                </a:solidFill>
                <a:latin typeface="Gill Sans MT" panose="020B0502020104020203" pitchFamily="34" charset="0"/>
              </a:rPr>
              <a:t>So what are we doing about it?</a:t>
            </a:r>
          </a:p>
          <a:p>
            <a:r>
              <a:rPr lang="en-GB" sz="2400" dirty="0">
                <a:solidFill>
                  <a:srgbClr val="575A76"/>
                </a:solidFill>
                <a:latin typeface="Gill Sans MT" panose="020B0502020104020203" pitchFamily="34" charset="0"/>
              </a:rPr>
              <a:t>Sixth Form Priorities:</a:t>
            </a:r>
          </a:p>
          <a:p>
            <a:endParaRPr lang="en-GB" sz="2400" dirty="0">
              <a:solidFill>
                <a:srgbClr val="575A76"/>
              </a:solidFill>
              <a:latin typeface="Gill Sans MT" panose="020B0502020104020203" pitchFamily="34" charset="0"/>
            </a:endParaRPr>
          </a:p>
          <a:p>
            <a:pPr marL="514350" indent="-514350">
              <a:buFont typeface="+mj-lt"/>
              <a:buAutoNum type="arabicParenR"/>
            </a:pPr>
            <a:r>
              <a:rPr lang="en-GB" sz="3200" dirty="0">
                <a:solidFill>
                  <a:srgbClr val="575A76"/>
                </a:solidFill>
                <a:latin typeface="Gill Sans MT" panose="020B0502020104020203" pitchFamily="34" charset="0"/>
              </a:rPr>
              <a:t>Adopt a culture of Romans 2:6</a:t>
            </a:r>
          </a:p>
          <a:p>
            <a:pPr marL="514350" indent="-514350">
              <a:buFont typeface="+mj-lt"/>
              <a:buAutoNum type="arabicParenR"/>
            </a:pPr>
            <a:endParaRPr lang="en-GB" sz="3200" dirty="0">
              <a:solidFill>
                <a:srgbClr val="575A76"/>
              </a:solidFill>
              <a:latin typeface="Gill Sans MT" panose="020B0502020104020203" pitchFamily="34" charset="0"/>
            </a:endParaRPr>
          </a:p>
          <a:p>
            <a:pPr marL="514350" indent="-514350">
              <a:buFont typeface="+mj-lt"/>
              <a:buAutoNum type="arabicParenR"/>
            </a:pPr>
            <a:r>
              <a:rPr lang="en-GB" sz="3200" dirty="0">
                <a:solidFill>
                  <a:srgbClr val="575A76"/>
                </a:solidFill>
                <a:latin typeface="Gill Sans MT" panose="020B0502020104020203" pitchFamily="34" charset="0"/>
              </a:rPr>
              <a:t>Establish employer/employee relationships between staff/students</a:t>
            </a:r>
          </a:p>
          <a:p>
            <a:pPr marL="514350" indent="-514350">
              <a:buFont typeface="+mj-lt"/>
              <a:buAutoNum type="arabicParenR"/>
            </a:pPr>
            <a:endParaRPr lang="en-GB" sz="3200" dirty="0">
              <a:solidFill>
                <a:srgbClr val="575A76"/>
              </a:solidFill>
              <a:latin typeface="Gill Sans MT" panose="020B0502020104020203" pitchFamily="34" charset="0"/>
            </a:endParaRPr>
          </a:p>
          <a:p>
            <a:pPr marL="514350" indent="-514350">
              <a:buFont typeface="+mj-lt"/>
              <a:buAutoNum type="arabicParenR"/>
            </a:pPr>
            <a:r>
              <a:rPr lang="en-GB" sz="3200" dirty="0">
                <a:solidFill>
                  <a:srgbClr val="575A76"/>
                </a:solidFill>
                <a:latin typeface="Gill Sans MT" panose="020B0502020104020203" pitchFamily="34" charset="0"/>
              </a:rPr>
              <a:t>To restore trust in the effectiveness of systems and routines</a:t>
            </a:r>
          </a:p>
          <a:p>
            <a:endParaRPr lang="en-GB" sz="2400" dirty="0">
              <a:solidFill>
                <a:srgbClr val="575A76"/>
              </a:solidFill>
              <a:latin typeface="Gill Sans MT" panose="020B0502020104020203" pitchFamily="34" charset="0"/>
            </a:endParaRPr>
          </a:p>
          <a:p>
            <a:endParaRPr lang="en-GB" sz="2400" dirty="0">
              <a:solidFill>
                <a:srgbClr val="575A76"/>
              </a:solidFill>
              <a:latin typeface="Gill Sans MT" panose="020B0502020104020203" pitchFamily="34" charset="0"/>
            </a:endParaRPr>
          </a:p>
          <a:p>
            <a:endParaRPr lang="en-GB" sz="2400" dirty="0">
              <a:latin typeface="Gill Sans MT" panose="020B0502020104020203" pitchFamily="34" charset="0"/>
            </a:endParaRPr>
          </a:p>
        </p:txBody>
      </p:sp>
      <p:grpSp>
        <p:nvGrpSpPr>
          <p:cNvPr id="13" name="Group 12">
            <a:extLst>
              <a:ext uri="{FF2B5EF4-FFF2-40B4-BE49-F238E27FC236}">
                <a16:creationId xmlns:a16="http://schemas.microsoft.com/office/drawing/2014/main" id="{004C7AA4-91A2-4885-8994-F45A17FFA101}"/>
              </a:ext>
            </a:extLst>
          </p:cNvPr>
          <p:cNvGrpSpPr/>
          <p:nvPr/>
        </p:nvGrpSpPr>
        <p:grpSpPr>
          <a:xfrm>
            <a:off x="7745549" y="4917335"/>
            <a:ext cx="4446451" cy="2215991"/>
            <a:chOff x="8001188" y="5111541"/>
            <a:chExt cx="4446451" cy="2215991"/>
          </a:xfrm>
        </p:grpSpPr>
        <p:sp>
          <p:nvSpPr>
            <p:cNvPr id="19" name="TextBox 18">
              <a:extLst>
                <a:ext uri="{FF2B5EF4-FFF2-40B4-BE49-F238E27FC236}">
                  <a16:creationId xmlns:a16="http://schemas.microsoft.com/office/drawing/2014/main" id="{E078F3F9-4B4F-4EC2-AD77-36D5138B0DB8}"/>
                </a:ext>
              </a:extLst>
            </p:cNvPr>
            <p:cNvSpPr txBox="1"/>
            <p:nvPr/>
          </p:nvSpPr>
          <p:spPr>
            <a:xfrm>
              <a:off x="9782365" y="5685045"/>
              <a:ext cx="2409636" cy="830997"/>
            </a:xfrm>
            <a:prstGeom prst="rect">
              <a:avLst/>
            </a:prstGeom>
            <a:noFill/>
          </p:spPr>
          <p:txBody>
            <a:bodyPr wrap="square" rtlCol="0">
              <a:spAutoFit/>
            </a:bodyPr>
            <a:lstStyle/>
            <a:p>
              <a:r>
                <a:rPr lang="en-GB" sz="4800" dirty="0">
                  <a:solidFill>
                    <a:srgbClr val="E5AD28"/>
                  </a:solidFill>
                  <a:effectLst>
                    <a:outerShdw blurRad="38100" dist="38100" dir="2700000" algn="tl">
                      <a:srgbClr val="000000">
                        <a:alpha val="43137"/>
                      </a:srgbClr>
                    </a:outerShdw>
                  </a:effectLst>
                  <a:latin typeface="Magneto" panose="04030805050802020D02" pitchFamily="82" charset="0"/>
                </a:rPr>
                <a:t>espect</a:t>
              </a:r>
            </a:p>
          </p:txBody>
        </p:sp>
        <p:sp>
          <p:nvSpPr>
            <p:cNvPr id="20" name="TextBox 19">
              <a:extLst>
                <a:ext uri="{FF2B5EF4-FFF2-40B4-BE49-F238E27FC236}">
                  <a16:creationId xmlns:a16="http://schemas.microsoft.com/office/drawing/2014/main" id="{5F688184-411D-4895-8AB7-0BA3D6E090A5}"/>
                </a:ext>
              </a:extLst>
            </p:cNvPr>
            <p:cNvSpPr txBox="1"/>
            <p:nvPr/>
          </p:nvSpPr>
          <p:spPr>
            <a:xfrm>
              <a:off x="9782364" y="6219537"/>
              <a:ext cx="2665275" cy="830997"/>
            </a:xfrm>
            <a:prstGeom prst="rect">
              <a:avLst/>
            </a:prstGeom>
            <a:noFill/>
          </p:spPr>
          <p:txBody>
            <a:bodyPr wrap="square" rtlCol="0">
              <a:spAutoFit/>
            </a:bodyPr>
            <a:lstStyle/>
            <a:p>
              <a:r>
                <a:rPr lang="en-GB" sz="4800" dirty="0">
                  <a:solidFill>
                    <a:srgbClr val="575A76"/>
                  </a:solidFill>
                  <a:latin typeface="Magneto" panose="04030805050802020D02" pitchFamily="82" charset="0"/>
                </a:rPr>
                <a:t>ights</a:t>
              </a:r>
            </a:p>
          </p:txBody>
        </p:sp>
        <p:sp>
          <p:nvSpPr>
            <p:cNvPr id="21" name="TextBox 20">
              <a:extLst>
                <a:ext uri="{FF2B5EF4-FFF2-40B4-BE49-F238E27FC236}">
                  <a16:creationId xmlns:a16="http://schemas.microsoft.com/office/drawing/2014/main" id="{8D8936D9-7B8C-4BF9-A54E-896656636C4C}"/>
                </a:ext>
              </a:extLst>
            </p:cNvPr>
            <p:cNvSpPr txBox="1"/>
            <p:nvPr/>
          </p:nvSpPr>
          <p:spPr>
            <a:xfrm>
              <a:off x="9782364" y="5269547"/>
              <a:ext cx="2665275" cy="830997"/>
            </a:xfrm>
            <a:prstGeom prst="rect">
              <a:avLst/>
            </a:prstGeom>
            <a:noFill/>
          </p:spPr>
          <p:txBody>
            <a:bodyPr wrap="square" rtlCol="0">
              <a:spAutoFit/>
            </a:bodyPr>
            <a:lstStyle/>
            <a:p>
              <a:r>
                <a:rPr lang="en-GB" sz="4800" dirty="0">
                  <a:ln w="38100">
                    <a:solidFill>
                      <a:srgbClr val="DBA52D"/>
                    </a:solidFill>
                  </a:ln>
                  <a:solidFill>
                    <a:srgbClr val="575A76"/>
                  </a:solidFill>
                  <a:latin typeface="Magneto" panose="04030805050802020D02" pitchFamily="82" charset="0"/>
                </a:rPr>
                <a:t>ewards</a:t>
              </a:r>
            </a:p>
          </p:txBody>
        </p:sp>
        <p:sp>
          <p:nvSpPr>
            <p:cNvPr id="22" name="Rectangle 21">
              <a:extLst>
                <a:ext uri="{FF2B5EF4-FFF2-40B4-BE49-F238E27FC236}">
                  <a16:creationId xmlns:a16="http://schemas.microsoft.com/office/drawing/2014/main" id="{6FD2BD8E-6DF9-4FEB-AC3F-FA27E878CBD3}"/>
                </a:ext>
              </a:extLst>
            </p:cNvPr>
            <p:cNvSpPr/>
            <p:nvPr/>
          </p:nvSpPr>
          <p:spPr>
            <a:xfrm>
              <a:off x="8001188" y="5111541"/>
              <a:ext cx="3562350" cy="2215991"/>
            </a:xfrm>
            <a:prstGeom prst="rect">
              <a:avLst/>
            </a:prstGeom>
          </p:spPr>
          <p:txBody>
            <a:bodyPr wrap="square">
              <a:spAutoFit/>
            </a:bodyPr>
            <a:lstStyle/>
            <a:p>
              <a:r>
                <a:rPr lang="en-GB" sz="13800" dirty="0">
                  <a:solidFill>
                    <a:srgbClr val="575A76"/>
                  </a:solidFill>
                  <a:latin typeface="Magneto" panose="04030805050802020D02" pitchFamily="82" charset="0"/>
                </a:rPr>
                <a:t>R</a:t>
              </a:r>
              <a:endParaRPr lang="en-GB" sz="2400" dirty="0">
                <a:solidFill>
                  <a:srgbClr val="575A76"/>
                </a:solidFill>
              </a:endParaRPr>
            </a:p>
          </p:txBody>
        </p:sp>
      </p:grpSp>
    </p:spTree>
    <p:extLst>
      <p:ext uri="{BB962C8B-B14F-4D97-AF65-F5344CB8AC3E}">
        <p14:creationId xmlns:p14="http://schemas.microsoft.com/office/powerpoint/2010/main" val="290247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left)">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93C4A6-2495-4E77-A67E-5E25FD159F79}"/>
              </a:ext>
            </a:extLst>
          </p:cNvPr>
          <p:cNvPicPr>
            <a:picLocks noChangeAspect="1"/>
          </p:cNvPicPr>
          <p:nvPr/>
        </p:nvPicPr>
        <p:blipFill rotWithShape="1">
          <a:blip r:embed="rId2"/>
          <a:srcRect l="2640" t="18515" r="2721" b="5021"/>
          <a:stretch/>
        </p:blipFill>
        <p:spPr>
          <a:xfrm>
            <a:off x="609600" y="1548034"/>
            <a:ext cx="9322402" cy="5167529"/>
          </a:xfrm>
          <a:prstGeom prst="rect">
            <a:avLst/>
          </a:prstGeom>
        </p:spPr>
      </p:pic>
      <p:sp>
        <p:nvSpPr>
          <p:cNvPr id="15" name="Shape 16">
            <a:extLst>
              <a:ext uri="{FF2B5EF4-FFF2-40B4-BE49-F238E27FC236}">
                <a16:creationId xmlns:a16="http://schemas.microsoft.com/office/drawing/2014/main" id="{A03C96BA-F89B-4DCB-81AE-A5117BECBAF4}"/>
              </a:ext>
            </a:extLst>
          </p:cNvPr>
          <p:cNvSpPr/>
          <p:nvPr/>
        </p:nvSpPr>
        <p:spPr>
          <a:xfrm>
            <a:off x="0" y="1"/>
            <a:ext cx="12192000" cy="1085850"/>
          </a:xfrm>
          <a:custGeom>
            <a:avLst/>
            <a:gdLst/>
            <a:ahLst/>
            <a:cxnLst/>
            <a:rect l="0" t="0" r="0" b="0"/>
            <a:pathLst>
              <a:path w="4985995" h="1447609">
                <a:moveTo>
                  <a:pt x="0" y="0"/>
                </a:moveTo>
                <a:lnTo>
                  <a:pt x="4985995" y="0"/>
                </a:lnTo>
                <a:lnTo>
                  <a:pt x="4985995" y="1240374"/>
                </a:lnTo>
                <a:lnTo>
                  <a:pt x="4872847" y="1260568"/>
                </a:lnTo>
                <a:cubicBezTo>
                  <a:pt x="4165406" y="1379853"/>
                  <a:pt x="3354696" y="1447609"/>
                  <a:pt x="2493001" y="1447609"/>
                </a:cubicBezTo>
                <a:cubicBezTo>
                  <a:pt x="1631306" y="1447609"/>
                  <a:pt x="820596" y="1379853"/>
                  <a:pt x="113155" y="1260568"/>
                </a:cubicBezTo>
                <a:lnTo>
                  <a:pt x="0" y="1240373"/>
                </a:lnTo>
                <a:lnTo>
                  <a:pt x="0" y="0"/>
                </a:lnTo>
                <a:close/>
              </a:path>
            </a:pathLst>
          </a:custGeom>
          <a:ln w="0" cap="flat">
            <a:miter lim="100000"/>
          </a:ln>
        </p:spPr>
        <p:style>
          <a:lnRef idx="0">
            <a:srgbClr val="000000">
              <a:alpha val="0"/>
            </a:srgbClr>
          </a:lnRef>
          <a:fillRef idx="1">
            <a:srgbClr val="3B4179"/>
          </a:fillRef>
          <a:effectRef idx="0">
            <a:scrgbClr r="0" g="0" b="0"/>
          </a:effectRef>
          <a:fontRef idx="none"/>
        </p:style>
        <p:txBody>
          <a:bodyPr/>
          <a:lstStyle/>
          <a:p>
            <a:endParaRPr lang="en-GB"/>
          </a:p>
        </p:txBody>
      </p:sp>
      <p:sp>
        <p:nvSpPr>
          <p:cNvPr id="14" name="Rectangle 13">
            <a:extLst>
              <a:ext uri="{FF2B5EF4-FFF2-40B4-BE49-F238E27FC236}">
                <a16:creationId xmlns:a16="http://schemas.microsoft.com/office/drawing/2014/main" id="{35B040E6-883F-40C0-93A2-BC0555D29EF2}"/>
              </a:ext>
            </a:extLst>
          </p:cNvPr>
          <p:cNvSpPr/>
          <p:nvPr/>
        </p:nvSpPr>
        <p:spPr>
          <a:xfrm>
            <a:off x="2740690" y="575619"/>
            <a:ext cx="6792372" cy="369332"/>
          </a:xfrm>
          <a:prstGeom prst="rect">
            <a:avLst/>
          </a:prstGeom>
        </p:spPr>
        <p:txBody>
          <a:bodyPr wrap="none">
            <a:spAutoFit/>
          </a:bodyPr>
          <a:lstStyle/>
          <a:p>
            <a:r>
              <a:rPr lang="en-GB" i="1" dirty="0">
                <a:solidFill>
                  <a:srgbClr val="E2AC2A"/>
                </a:solidFill>
                <a:latin typeface="Gill Sans MT" panose="020B0502020104020203" pitchFamily="34" charset="0"/>
              </a:rPr>
              <a:t>Romans 2:6 God will “repay each person according to what they have done.”</a:t>
            </a:r>
          </a:p>
        </p:txBody>
      </p:sp>
      <p:pic>
        <p:nvPicPr>
          <p:cNvPr id="16" name="Picture 15">
            <a:extLst>
              <a:ext uri="{FF2B5EF4-FFF2-40B4-BE49-F238E27FC236}">
                <a16:creationId xmlns:a16="http://schemas.microsoft.com/office/drawing/2014/main" id="{283677FB-F7E3-473A-9A0D-EA8F052485D6}"/>
              </a:ext>
            </a:extLst>
          </p:cNvPr>
          <p:cNvPicPr/>
          <p:nvPr/>
        </p:nvPicPr>
        <p:blipFill>
          <a:blip r:embed="rId3"/>
          <a:stretch>
            <a:fillRect/>
          </a:stretch>
        </p:blipFill>
        <p:spPr>
          <a:xfrm>
            <a:off x="95250" y="33727"/>
            <a:ext cx="867179" cy="808672"/>
          </a:xfrm>
          <a:prstGeom prst="rect">
            <a:avLst/>
          </a:prstGeom>
        </p:spPr>
      </p:pic>
      <p:pic>
        <p:nvPicPr>
          <p:cNvPr id="17" name="Picture 16">
            <a:extLst>
              <a:ext uri="{FF2B5EF4-FFF2-40B4-BE49-F238E27FC236}">
                <a16:creationId xmlns:a16="http://schemas.microsoft.com/office/drawing/2014/main" id="{E720629A-83EF-4736-824B-DDA6CC396AD3}"/>
              </a:ext>
            </a:extLst>
          </p:cNvPr>
          <p:cNvPicPr/>
          <p:nvPr/>
        </p:nvPicPr>
        <p:blipFill>
          <a:blip r:embed="rId3"/>
          <a:stretch>
            <a:fillRect/>
          </a:stretch>
        </p:blipFill>
        <p:spPr>
          <a:xfrm>
            <a:off x="11160587" y="49175"/>
            <a:ext cx="867179" cy="808672"/>
          </a:xfrm>
          <a:prstGeom prst="rect">
            <a:avLst/>
          </a:prstGeom>
        </p:spPr>
      </p:pic>
      <p:sp>
        <p:nvSpPr>
          <p:cNvPr id="18" name="Rectangle 17">
            <a:extLst>
              <a:ext uri="{FF2B5EF4-FFF2-40B4-BE49-F238E27FC236}">
                <a16:creationId xmlns:a16="http://schemas.microsoft.com/office/drawing/2014/main" id="{42D3DB97-7DC5-492D-888C-C42C5ED9F441}"/>
              </a:ext>
            </a:extLst>
          </p:cNvPr>
          <p:cNvSpPr/>
          <p:nvPr/>
        </p:nvSpPr>
        <p:spPr>
          <a:xfrm>
            <a:off x="3048000" y="54650"/>
            <a:ext cx="6096000" cy="584775"/>
          </a:xfrm>
          <a:prstGeom prst="rect">
            <a:avLst/>
          </a:prstGeom>
        </p:spPr>
        <p:txBody>
          <a:bodyPr>
            <a:spAutoFit/>
          </a:bodyPr>
          <a:lstStyle/>
          <a:p>
            <a:pPr algn="ctr"/>
            <a:r>
              <a:rPr lang="en-GB" sz="3200" dirty="0">
                <a:solidFill>
                  <a:srgbClr val="E2AC2A"/>
                </a:solidFill>
                <a:latin typeface="Gill Sans MT" panose="020B0502020104020203" pitchFamily="34" charset="0"/>
              </a:rPr>
              <a:t>The John Fisher School Sixth Form </a:t>
            </a:r>
          </a:p>
        </p:txBody>
      </p:sp>
      <p:sp>
        <p:nvSpPr>
          <p:cNvPr id="4" name="Arrow: Left 3">
            <a:extLst>
              <a:ext uri="{FF2B5EF4-FFF2-40B4-BE49-F238E27FC236}">
                <a16:creationId xmlns:a16="http://schemas.microsoft.com/office/drawing/2014/main" id="{72C42E96-E566-4E5D-BC97-6810666D649E}"/>
              </a:ext>
            </a:extLst>
          </p:cNvPr>
          <p:cNvSpPr/>
          <p:nvPr/>
        </p:nvSpPr>
        <p:spPr>
          <a:xfrm>
            <a:off x="9932002" y="5600247"/>
            <a:ext cx="2109031" cy="841829"/>
          </a:xfrm>
          <a:prstGeom prst="leftArrow">
            <a:avLst/>
          </a:prstGeom>
          <a:solidFill>
            <a:srgbClr val="575A76"/>
          </a:solidFill>
          <a:ln w="76200">
            <a:solidFill>
              <a:srgbClr val="575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Lack of Respect</a:t>
            </a:r>
          </a:p>
        </p:txBody>
      </p:sp>
      <p:sp>
        <p:nvSpPr>
          <p:cNvPr id="24" name="Arrow: Left 23">
            <a:extLst>
              <a:ext uri="{FF2B5EF4-FFF2-40B4-BE49-F238E27FC236}">
                <a16:creationId xmlns:a16="http://schemas.microsoft.com/office/drawing/2014/main" id="{7383EDC5-ADD3-4CBF-917B-CFA54CF68720}"/>
              </a:ext>
            </a:extLst>
          </p:cNvPr>
          <p:cNvSpPr/>
          <p:nvPr/>
        </p:nvSpPr>
        <p:spPr>
          <a:xfrm>
            <a:off x="9710057" y="1291432"/>
            <a:ext cx="2109031" cy="841829"/>
          </a:xfrm>
          <a:prstGeom prst="leftArrow">
            <a:avLst/>
          </a:prstGeom>
          <a:solidFill>
            <a:srgbClr val="575A76"/>
          </a:solidFill>
          <a:ln w="76200">
            <a:solidFill>
              <a:srgbClr val="E2A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Reviewed in Dec</a:t>
            </a:r>
          </a:p>
        </p:txBody>
      </p:sp>
      <p:sp>
        <p:nvSpPr>
          <p:cNvPr id="25" name="Arrow: Left 24">
            <a:extLst>
              <a:ext uri="{FF2B5EF4-FFF2-40B4-BE49-F238E27FC236}">
                <a16:creationId xmlns:a16="http://schemas.microsoft.com/office/drawing/2014/main" id="{D385C36C-5E8E-48D1-A6BF-F57CD321A85E}"/>
              </a:ext>
            </a:extLst>
          </p:cNvPr>
          <p:cNvSpPr/>
          <p:nvPr/>
        </p:nvSpPr>
        <p:spPr>
          <a:xfrm>
            <a:off x="9855523" y="3429000"/>
            <a:ext cx="2109031" cy="841829"/>
          </a:xfrm>
          <a:prstGeom prst="leftArrow">
            <a:avLst/>
          </a:prstGeom>
          <a:solidFill>
            <a:srgbClr val="DBA52D"/>
          </a:solidFill>
          <a:ln w="76200">
            <a:solidFill>
              <a:srgbClr val="E2A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Students Start here</a:t>
            </a:r>
          </a:p>
        </p:txBody>
      </p:sp>
      <p:sp>
        <p:nvSpPr>
          <p:cNvPr id="3" name="Rectangle 2">
            <a:extLst>
              <a:ext uri="{FF2B5EF4-FFF2-40B4-BE49-F238E27FC236}">
                <a16:creationId xmlns:a16="http://schemas.microsoft.com/office/drawing/2014/main" id="{C2EE61EC-E8A9-4C4B-A7A0-E617D19980A1}"/>
              </a:ext>
            </a:extLst>
          </p:cNvPr>
          <p:cNvSpPr/>
          <p:nvPr/>
        </p:nvSpPr>
        <p:spPr>
          <a:xfrm>
            <a:off x="95250" y="1178702"/>
            <a:ext cx="3581622" cy="369332"/>
          </a:xfrm>
          <a:prstGeom prst="rect">
            <a:avLst/>
          </a:prstGeom>
          <a:solidFill>
            <a:srgbClr val="575A76"/>
          </a:solidFill>
        </p:spPr>
        <p:txBody>
          <a:bodyPr wrap="none">
            <a:spAutoFit/>
          </a:bodyPr>
          <a:lstStyle/>
          <a:p>
            <a:pPr marL="514350" indent="-514350">
              <a:buFont typeface="+mj-lt"/>
              <a:buAutoNum type="arabicParenR"/>
            </a:pPr>
            <a:r>
              <a:rPr lang="en-GB" dirty="0">
                <a:solidFill>
                  <a:srgbClr val="FFCC00"/>
                </a:solidFill>
                <a:latin typeface="Gill Sans MT" panose="020B0502020104020203" pitchFamily="34" charset="0"/>
              </a:rPr>
              <a:t>Adopt a culture of Romans 2:6</a:t>
            </a:r>
          </a:p>
        </p:txBody>
      </p:sp>
    </p:spTree>
    <p:extLst>
      <p:ext uri="{BB962C8B-B14F-4D97-AF65-F5344CB8AC3E}">
        <p14:creationId xmlns:p14="http://schemas.microsoft.com/office/powerpoint/2010/main" val="1219609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1696</Words>
  <Application>Microsoft Office PowerPoint</Application>
  <PresentationFormat>Widescreen</PresentationFormat>
  <Paragraphs>201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Gill Sans MT</vt:lpstr>
      <vt:lpstr>Magneto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Jackson</dc:creator>
  <cp:lastModifiedBy>H Palmer</cp:lastModifiedBy>
  <cp:revision>43</cp:revision>
  <dcterms:created xsi:type="dcterms:W3CDTF">2023-06-14T09:00:33Z</dcterms:created>
  <dcterms:modified xsi:type="dcterms:W3CDTF">2023-09-20T11:13:31Z</dcterms:modified>
</cp:coreProperties>
</file>